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8.xml" ContentType="application/vnd.openxmlformats-officedocument.presentationml.notesSlide+xml"/>
  <Override PartName="/ppt/_rels/presentation.xml.rels" ContentType="application/vnd.openxmlformats-package.relationships+xml"/>
  <Override PartName="/ppt/media/image23.wmf" ContentType="image/x-wmf"/>
  <Override PartName="/ppt/media/image22.wmf" ContentType="image/x-wmf"/>
  <Override PartName="/ppt/media/image21.png" ContentType="image/png"/>
  <Override PartName="/ppt/media/image19.wmf" ContentType="image/x-wmf"/>
  <Override PartName="/ppt/media/image20.png" ContentType="image/png"/>
  <Override PartName="/ppt/media/image18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jpeg" ContentType="image/jpeg"/>
  <Override PartName="/ppt/media/image10.png" ContentType="image/png"/>
  <Override PartName="/ppt/media/image47.png" ContentType="image/png"/>
  <Override PartName="/ppt/media/image29.png" ContentType="image/png"/>
  <Override PartName="/ppt/media/image14.wmf" ContentType="image/x-wmf"/>
  <Override PartName="/ppt/media/image53.png" ContentType="image/png"/>
  <Override PartName="/ppt/media/image6.png" ContentType="image/png"/>
  <Override PartName="/ppt/media/image36.png" ContentType="image/png"/>
  <Override PartName="/ppt/media/image15.wmf" ContentType="image/x-wmf"/>
  <Override PartName="/ppt/media/image54.png" ContentType="image/png"/>
  <Override PartName="/ppt/media/image40.jpeg" ContentType="image/jpeg"/>
  <Override PartName="/ppt/media/image17.wmf" ContentType="image/x-wmf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44.wmf" ContentType="image/x-wmf"/>
  <Override PartName="/ppt/media/image33.wmf" ContentType="image/x-wmf"/>
  <Override PartName="/ppt/media/image48.png" ContentType="image/png"/>
  <Override PartName="/ppt/media/image13.png" ContentType="image/png"/>
  <Override PartName="/ppt/media/image45.wmf" ContentType="image/x-wmf"/>
  <Override PartName="/ppt/media/image46.wmf" ContentType="image/x-wmf"/>
  <Override PartName="/ppt/media/image50.png" ContentType="image/png"/>
  <Override PartName="/ppt/media/image11.wmf" ContentType="image/x-wmf"/>
  <Override PartName="/ppt/media/image3.png" ContentType="image/png"/>
  <Override PartName="/ppt/media/image26.png" ContentType="image/png"/>
  <Override PartName="/ppt/media/image49.png" ContentType="image/png"/>
  <Override PartName="/ppt/media/image52.png" ContentType="image/png"/>
  <Override PartName="/ppt/media/image51.png" ContentType="image/png"/>
  <Override PartName="/ppt/media/image12.wmf" ContentType="image/x-wmf"/>
  <Override PartName="/ppt/media/image34.png" ContentType="image/png"/>
  <Override PartName="/ppt/media/image4.png" ContentType="image/png"/>
  <Override PartName="/ppt/media/image27.png" ContentType="image/png"/>
  <Override PartName="/ppt/media/image38.png" ContentType="image/png"/>
  <Override PartName="/ppt/media/image8.png" ContentType="image/png"/>
  <Override PartName="/ppt/media/image16.wmf" ContentType="image/x-wmf"/>
  <Override PartName="/ppt/media/image55.png" ContentType="image/png"/>
  <Override PartName="/ppt/media/image7.png" ContentType="image/png"/>
  <Override PartName="/ppt/media/image37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</a:t>
            </a:r>
            <a:r>
              <a:rPr b="0" lang="en-GB" sz="2000" spc="-1" strike="noStrike">
                <a:latin typeface="Arial"/>
              </a:rPr>
              <a:t>i</a:t>
            </a:r>
            <a:r>
              <a:rPr b="0" lang="en-GB" sz="2000" spc="-1" strike="noStrike">
                <a:latin typeface="Arial"/>
              </a:rPr>
              <a:t>c</a:t>
            </a:r>
            <a:r>
              <a:rPr b="0" lang="en-GB" sz="2000" spc="-1" strike="noStrike">
                <a:latin typeface="Arial"/>
              </a:rPr>
              <a:t>k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d</a:t>
            </a:r>
            <a:r>
              <a:rPr b="0" lang="en-GB" sz="2000" spc="-1" strike="noStrike">
                <a:latin typeface="Arial"/>
              </a:rPr>
              <a:t>i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h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n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s</a:t>
            </a:r>
            <a:r>
              <a:rPr b="0" lang="en-GB" sz="2000" spc="-1" strike="noStrike">
                <a:latin typeface="Arial"/>
              </a:rPr>
              <a:t>'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f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r</a:t>
            </a:r>
            <a:r>
              <a:rPr b="0" lang="en-GB" sz="2000" spc="-1" strike="noStrike">
                <a:latin typeface="Arial"/>
              </a:rPr>
              <a:t>m</a:t>
            </a:r>
            <a:r>
              <a:rPr b="0" lang="en-GB" sz="2000" spc="-1" strike="noStrike">
                <a:latin typeface="Arial"/>
              </a:rPr>
              <a:t>a</a:t>
            </a:r>
            <a:r>
              <a:rPr b="0" lang="en-GB" sz="2000" spc="-1" strike="noStrike">
                <a:latin typeface="Arial"/>
              </a:rPr>
              <a:t>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F8D315F0-6757-44BD-896A-0E8968D620EA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1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84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ED54915-ED8E-4648-905E-C635F4F47EE3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Open source</a:t>
            </a:r>
            <a:endParaRPr b="0" lang="en-GB" sz="2000" spc="-1" strike="noStrike"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Flexibly to adapt to any species, system, or region</a:t>
            </a:r>
            <a:endParaRPr b="0" lang="en-GB" sz="2000" spc="-1" strike="noStrike"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Facilitate model optimisation and comparison,</a:t>
            </a:r>
            <a:endParaRPr b="0" lang="en-GB" sz="2000" spc="-1" strike="noStrike"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Integrate model validation and monitoring</a:t>
            </a:r>
            <a:endParaRPr b="0" lang="en-GB" sz="2000" spc="-1" strike="noStrike"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Facilitate transparency and collaboration</a:t>
            </a:r>
            <a:endParaRPr b="0" lang="en-GB" sz="2000" spc="-1" strike="noStrike"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Enable cost-effective design and evaluation of management solutions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05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FE83A35-241D-44B3-8A88-6D8C2E311E07}" type="slidenum">
              <a:rPr b="0" lang="de-DE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2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87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0A46541-C582-462A-AA17-202AEBEBB6C6}" type="slidenum">
              <a:rPr b="0" lang="de-DE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2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90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80A1106-F9E2-4D02-9860-8CC5D76B8473}" type="slidenum">
              <a:rPr b="0" lang="de-DE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2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93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66048C7-02DD-4B23-A2C7-3913000D3DF9}" type="slidenum">
              <a:rPr b="0" lang="de-DE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2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96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957A190-484B-477E-AE87-BF1C0D3CFCFD}" type="slidenum">
              <a:rPr b="0" lang="de-DE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2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99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4519255-B559-4DD2-8BF8-7D416CBB4DC5}" type="slidenum">
              <a:rPr b="0" lang="de-DE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2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02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B685C66-DCDA-448D-8EB9-C016C3BAF066}" type="slidenum">
              <a:rPr b="0" lang="de-DE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863640"/>
            <a:ext cx="5615640" cy="106200"/>
          </a:xfrm>
          <a:prstGeom prst="rect">
            <a:avLst/>
          </a:prstGeom>
          <a:gradFill rotWithShape="0">
            <a:gsLst>
              <a:gs pos="0">
                <a:srgbClr val="4f81bd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" name="Picture 2" descr=""/>
          <p:cNvPicPr/>
          <p:nvPr/>
        </p:nvPicPr>
        <p:blipFill>
          <a:blip r:embed="rId2"/>
          <a:stretch/>
        </p:blipFill>
        <p:spPr>
          <a:xfrm>
            <a:off x="8157240" y="111960"/>
            <a:ext cx="832320" cy="894960"/>
          </a:xfrm>
          <a:prstGeom prst="rect">
            <a:avLst/>
          </a:prstGeom>
          <a:ln>
            <a:noFill/>
          </a:ln>
        </p:spPr>
      </p:pic>
      <p:pic>
        <p:nvPicPr>
          <p:cNvPr id="2" name="Bild 1" descr=""/>
          <p:cNvPicPr/>
          <p:nvPr/>
        </p:nvPicPr>
        <p:blipFill>
          <a:blip r:embed="rId3"/>
          <a:stretch/>
        </p:blipFill>
        <p:spPr>
          <a:xfrm>
            <a:off x="-16920" y="-3240"/>
            <a:ext cx="1834200" cy="1834200"/>
          </a:xfrm>
          <a:prstGeom prst="rect">
            <a:avLst/>
          </a:prstGeom>
          <a:ln>
            <a:noFill/>
          </a:ln>
        </p:spPr>
      </p:pic>
      <p:pic>
        <p:nvPicPr>
          <p:cNvPr id="3" name="Bild 6" descr=""/>
          <p:cNvPicPr/>
          <p:nvPr/>
        </p:nvPicPr>
        <p:blipFill>
          <a:blip r:embed="rId4"/>
          <a:stretch/>
        </p:blipFill>
        <p:spPr>
          <a:xfrm>
            <a:off x="1819080" y="0"/>
            <a:ext cx="1834200" cy="1834200"/>
          </a:xfrm>
          <a:prstGeom prst="rect">
            <a:avLst/>
          </a:prstGeom>
          <a:ln>
            <a:noFill/>
          </a:ln>
        </p:spPr>
      </p:pic>
      <p:pic>
        <p:nvPicPr>
          <p:cNvPr id="4" name="Bild 9" descr=""/>
          <p:cNvPicPr/>
          <p:nvPr/>
        </p:nvPicPr>
        <p:blipFill>
          <a:blip r:embed="rId5"/>
          <a:stretch/>
        </p:blipFill>
        <p:spPr>
          <a:xfrm>
            <a:off x="3655080" y="0"/>
            <a:ext cx="1834200" cy="1834200"/>
          </a:xfrm>
          <a:prstGeom prst="rect">
            <a:avLst/>
          </a:prstGeom>
          <a:ln>
            <a:noFill/>
          </a:ln>
        </p:spPr>
      </p:pic>
      <p:pic>
        <p:nvPicPr>
          <p:cNvPr id="5" name="Bild 12" descr=""/>
          <p:cNvPicPr/>
          <p:nvPr/>
        </p:nvPicPr>
        <p:blipFill>
          <a:blip r:embed="rId6"/>
          <a:stretch/>
        </p:blipFill>
        <p:spPr>
          <a:xfrm>
            <a:off x="7327080" y="0"/>
            <a:ext cx="1834200" cy="1834200"/>
          </a:xfrm>
          <a:prstGeom prst="rect">
            <a:avLst/>
          </a:prstGeom>
          <a:ln>
            <a:noFill/>
          </a:ln>
        </p:spPr>
      </p:pic>
      <p:pic>
        <p:nvPicPr>
          <p:cNvPr id="6" name="Bild 13" descr=""/>
          <p:cNvPicPr/>
          <p:nvPr/>
        </p:nvPicPr>
        <p:blipFill>
          <a:blip r:embed="rId7"/>
          <a:stretch/>
        </p:blipFill>
        <p:spPr>
          <a:xfrm>
            <a:off x="5491080" y="0"/>
            <a:ext cx="1834200" cy="1834200"/>
          </a:xfrm>
          <a:prstGeom prst="rect">
            <a:avLst/>
          </a:prstGeom>
          <a:ln>
            <a:noFill/>
          </a:ln>
        </p:spPr>
      </p:pic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863640"/>
            <a:ext cx="5615640" cy="106200"/>
          </a:xfrm>
          <a:prstGeom prst="rect">
            <a:avLst/>
          </a:prstGeom>
          <a:gradFill rotWithShape="0">
            <a:gsLst>
              <a:gs pos="0">
                <a:srgbClr val="4f81bd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6" name="Picture 2" descr=""/>
          <p:cNvPicPr/>
          <p:nvPr/>
        </p:nvPicPr>
        <p:blipFill>
          <a:blip r:embed="rId2"/>
          <a:stretch/>
        </p:blipFill>
        <p:spPr>
          <a:xfrm>
            <a:off x="8157240" y="111960"/>
            <a:ext cx="832320" cy="894960"/>
          </a:xfrm>
          <a:prstGeom prst="rect">
            <a:avLst/>
          </a:prstGeom>
          <a:ln>
            <a:noFill/>
          </a:ln>
        </p:spPr>
      </p:pic>
      <p:sp>
        <p:nvSpPr>
          <p:cNvPr id="4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damariszurell.github.io/" TargetMode="Externa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wmf"/><Relationship Id="rId3" Type="http://schemas.openxmlformats.org/officeDocument/2006/relationships/image" Target="../media/image23.wmf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wmf"/><Relationship Id="rId3" Type="http://schemas.openxmlformats.org/officeDocument/2006/relationships/image" Target="../media/image12.wmf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wmf"/><Relationship Id="rId3" Type="http://schemas.openxmlformats.org/officeDocument/2006/relationships/image" Target="../media/image45.wmf"/><Relationship Id="rId4" Type="http://schemas.openxmlformats.org/officeDocument/2006/relationships/image" Target="../media/image46.wmf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wmf"/><Relationship Id="rId3" Type="http://schemas.openxmlformats.org/officeDocument/2006/relationships/image" Target="../media/image15.wmf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16480" y="2574720"/>
            <a:ext cx="7478280" cy="14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de-CH" sz="4000" spc="-1" strike="noStrike">
                <a:solidFill>
                  <a:srgbClr val="17375e"/>
                </a:solidFill>
                <a:latin typeface="Calibri"/>
                <a:ea typeface="DejaVu Sans"/>
              </a:rPr>
              <a:t>Individual-based modelling in RangeShiftR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239040" y="4779720"/>
            <a:ext cx="8678880" cy="134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Damaris Zurell, Anne Malchow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de-DE" sz="24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1"/>
              </a:rPr>
              <a:t>https://damariszurell.github.io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de-CH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@ZurellLab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6343200" y="6611760"/>
            <a:ext cx="28285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808080"/>
                </a:solidFill>
                <a:latin typeface="Calibri"/>
                <a:ea typeface="DejaVu Sans"/>
              </a:rPr>
              <a:t>Pictures from www.undekade-biologischevielfalt.de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94" name="Picture 4" descr=""/>
          <p:cNvPicPr/>
          <p:nvPr/>
        </p:nvPicPr>
        <p:blipFill>
          <a:blip r:embed="rId2"/>
          <a:stretch/>
        </p:blipFill>
        <p:spPr>
          <a:xfrm>
            <a:off x="39240" y="5503680"/>
            <a:ext cx="1159560" cy="1246680"/>
          </a:xfrm>
          <a:prstGeom prst="rect">
            <a:avLst/>
          </a:prstGeom>
          <a:ln>
            <a:noFill/>
          </a:ln>
        </p:spPr>
      </p:pic>
      <p:pic>
        <p:nvPicPr>
          <p:cNvPr id="95" name="Picture 2" descr="Bildergebnis für twitter icon"/>
          <p:cNvPicPr/>
          <p:nvPr/>
        </p:nvPicPr>
        <p:blipFill>
          <a:blip r:embed="rId3"/>
          <a:stretch/>
        </p:blipFill>
        <p:spPr>
          <a:xfrm>
            <a:off x="3381840" y="5673240"/>
            <a:ext cx="445680" cy="362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Cell-based vs. patch-based models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1152000" y="3096000"/>
            <a:ext cx="6510960" cy="3600000"/>
          </a:xfrm>
          <a:prstGeom prst="rect">
            <a:avLst/>
          </a:prstGeom>
          <a:ln>
            <a:noFill/>
          </a:ln>
        </p:spPr>
      </p:pic>
      <p:sp>
        <p:nvSpPr>
          <p:cNvPr id="175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600" spc="-1" strike="noStrike">
                <a:solidFill>
                  <a:srgbClr val="17375e"/>
                </a:solidFill>
                <a:latin typeface="Calibri"/>
                <a:ea typeface="DejaVu Sans"/>
              </a:rPr>
              <a:t>Spatially explicit population models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385200" y="1056240"/>
            <a:ext cx="8227800" cy="488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7" name="Bild 9_3" descr=""/>
          <p:cNvPicPr/>
          <p:nvPr/>
        </p:nvPicPr>
        <p:blipFill>
          <a:blip r:embed="rId2"/>
          <a:stretch/>
        </p:blipFill>
        <p:spPr>
          <a:xfrm>
            <a:off x="5760000" y="2340000"/>
            <a:ext cx="1078200" cy="1037160"/>
          </a:xfrm>
          <a:prstGeom prst="rect">
            <a:avLst/>
          </a:prstGeom>
          <a:ln>
            <a:noFill/>
          </a:ln>
        </p:spPr>
      </p:pic>
      <p:pic>
        <p:nvPicPr>
          <p:cNvPr id="178" name="Bild 10_2" descr=""/>
          <p:cNvPicPr/>
          <p:nvPr/>
        </p:nvPicPr>
        <p:blipFill>
          <a:blip r:embed="rId3"/>
          <a:stretch/>
        </p:blipFill>
        <p:spPr>
          <a:xfrm>
            <a:off x="1755360" y="2700000"/>
            <a:ext cx="1555200" cy="107532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3321360" y="3417120"/>
            <a:ext cx="781560" cy="46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3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0" name="CustomShape 4"/>
          <p:cNvSpPr/>
          <p:nvPr/>
        </p:nvSpPr>
        <p:spPr>
          <a:xfrm>
            <a:off x="4998240" y="2869920"/>
            <a:ext cx="877320" cy="1105560"/>
          </a:xfrm>
          <a:custGeom>
            <a:avLst/>
            <a:gdLst/>
            <a:ahLst/>
            <a:rect l="l" t="t" r="r" b="b"/>
            <a:pathLst>
              <a:path w="879231" h="1107425">
                <a:moveTo>
                  <a:pt x="0" y="333702"/>
                </a:moveTo>
                <a:cubicBezTo>
                  <a:pt x="127977" y="180325"/>
                  <a:pt x="255954" y="26948"/>
                  <a:pt x="363416" y="5456"/>
                </a:cubicBezTo>
                <a:cubicBezTo>
                  <a:pt x="470878" y="-16036"/>
                  <a:pt x="558801" y="21087"/>
                  <a:pt x="644770" y="204748"/>
                </a:cubicBezTo>
                <a:cubicBezTo>
                  <a:pt x="730739" y="388409"/>
                  <a:pt x="804985" y="747917"/>
                  <a:pt x="879231" y="1107425"/>
                </a:cubicBezTo>
              </a:path>
            </a:pathLst>
          </a:custGeom>
          <a:noFill/>
          <a:ln w="28440">
            <a:solidFill>
              <a:schemeClr val="tx1"/>
            </a:solidFill>
            <a:prstDash val="sysDash"/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1" name="CustomShape 5"/>
          <p:cNvSpPr/>
          <p:nvPr/>
        </p:nvSpPr>
        <p:spPr>
          <a:xfrm>
            <a:off x="5040000" y="1313280"/>
            <a:ext cx="29314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4e102d"/>
                </a:solidFill>
                <a:latin typeface="Calibri"/>
                <a:ea typeface="DejaVu Sans"/>
              </a:rPr>
              <a:t>Dispersal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described by dispersal kernel or movement simulator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2" name="CustomShape 6"/>
          <p:cNvSpPr/>
          <p:nvPr/>
        </p:nvSpPr>
        <p:spPr>
          <a:xfrm>
            <a:off x="1009080" y="1329120"/>
            <a:ext cx="29314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4e102d"/>
                </a:solidFill>
                <a:latin typeface="Calibri"/>
                <a:ea typeface="DejaVu Sans"/>
              </a:rPr>
              <a:t>Local population dynamics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described by population model, e.g. logistic growth or matrix population model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3" name="CustomShape 7"/>
          <p:cNvSpPr/>
          <p:nvPr/>
        </p:nvSpPr>
        <p:spPr>
          <a:xfrm>
            <a:off x="4680000" y="1056240"/>
            <a:ext cx="3059280" cy="2363040"/>
          </a:xfrm>
          <a:prstGeom prst="ellipse">
            <a:avLst/>
          </a:prstGeom>
          <a:solidFill>
            <a:srgbClr val="729fcf">
              <a:alpha val="2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Dispersal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457200" y="1236240"/>
            <a:ext cx="8227800" cy="488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Natal/juvenile dispersal: spatial process by which individuals move away from birth location</a:t>
            </a:r>
            <a:endParaRPr b="0" lang="en-GB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padmaa"/>
              <a:buChar char="→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avoid kin competition, exploit new resources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Critical for range expansion and spatial gene flow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Associated with various costs and trade-offs that determine the eventual displacement distance</a:t>
            </a:r>
            <a:endParaRPr b="0" lang="en-GB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padmaa"/>
              <a:buChar char="→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has impacts on both population dynamics and genetics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241200" y="243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200" spc="-1" strike="noStrike">
                <a:solidFill>
                  <a:srgbClr val="17375e"/>
                </a:solidFill>
                <a:latin typeface="Calibri"/>
                <a:ea typeface="DejaVu Sans"/>
              </a:rPr>
              <a:t>Dispersing individuals are a non-random subset of the population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288360" y="4232520"/>
            <a:ext cx="856584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b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Left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) Dispersing females of the Glanville fritillary, Melitaea cinxia, have a higher flight metabolic rate and are more fecund than sedentary ones.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b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Right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) In Siberian jays, Perisoreus infaustus, the subordinate individuals disperse, whereas the heavier and more dominant remain in their natal territories.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6187680" y="6611760"/>
            <a:ext cx="29257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de-DE" sz="1000" spc="-1" strike="noStrike">
                <a:solidFill>
                  <a:srgbClr val="808080"/>
                </a:solidFill>
                <a:latin typeface="Calibri"/>
                <a:ea typeface="DejaVu Sans"/>
              </a:rPr>
              <a:t>Kokko &amp; López-Sepulcre (2006) Science 313: 789-791.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2270160" y="1364400"/>
            <a:ext cx="4704840" cy="259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three phases of dispersal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91" name="Inhaltsplatzhalter 17" descr="Kennzeichen Silhouette"/>
          <p:cNvPicPr/>
          <p:nvPr/>
        </p:nvPicPr>
        <p:blipFill>
          <a:blip r:embed="rId1"/>
          <a:stretch/>
        </p:blipFill>
        <p:spPr>
          <a:xfrm>
            <a:off x="1258920" y="4690440"/>
            <a:ext cx="612000" cy="612000"/>
          </a:xfrm>
          <a:prstGeom prst="rect">
            <a:avLst/>
          </a:prstGeom>
          <a:ln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2432160" y="2251440"/>
            <a:ext cx="2433600" cy="321084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3"/>
          <p:cNvSpPr/>
          <p:nvPr/>
        </p:nvSpPr>
        <p:spPr>
          <a:xfrm>
            <a:off x="2635920" y="258912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2635920" y="366624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2635920" y="474912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 rot="5400000">
            <a:off x="3312720" y="3281040"/>
            <a:ext cx="682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7"/>
          <p:cNvSpPr/>
          <p:nvPr/>
        </p:nvSpPr>
        <p:spPr>
          <a:xfrm rot="5400000">
            <a:off x="3312720" y="4390200"/>
            <a:ext cx="682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8"/>
          <p:cNvSpPr/>
          <p:nvPr/>
        </p:nvSpPr>
        <p:spPr>
          <a:xfrm>
            <a:off x="4995000" y="2547360"/>
            <a:ext cx="3869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Leaving the natal site (area where born)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9" name="CustomShape 9"/>
          <p:cNvSpPr/>
          <p:nvPr/>
        </p:nvSpPr>
        <p:spPr>
          <a:xfrm>
            <a:off x="4991400" y="4738320"/>
            <a:ext cx="346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Establish in a new habitat site /area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0" name="CustomShape 10"/>
          <p:cNvSpPr/>
          <p:nvPr/>
        </p:nvSpPr>
        <p:spPr>
          <a:xfrm>
            <a:off x="4989960" y="3719880"/>
            <a:ext cx="3339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Movement through the landscape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01" name="Picture 2" descr="Bird free icon"/>
          <p:cNvPicPr/>
          <p:nvPr/>
        </p:nvPicPr>
        <p:blipFill>
          <a:blip r:embed="rId2"/>
          <a:stretch/>
        </p:blipFill>
        <p:spPr>
          <a:xfrm>
            <a:off x="1218600" y="2547360"/>
            <a:ext cx="612000" cy="612000"/>
          </a:xfrm>
          <a:prstGeom prst="rect">
            <a:avLst/>
          </a:prstGeom>
          <a:ln>
            <a:noFill/>
          </a:ln>
        </p:spPr>
      </p:pic>
      <p:pic>
        <p:nvPicPr>
          <p:cNvPr id="202" name="noun_process_3355087.svg" descr="Created with Sketch."/>
          <p:cNvPicPr/>
          <p:nvPr/>
        </p:nvPicPr>
        <p:blipFill>
          <a:blip r:embed="rId3"/>
          <a:srcRect l="0" t="0" r="0" b="15258"/>
          <a:stretch/>
        </p:blipFill>
        <p:spPr>
          <a:xfrm>
            <a:off x="1258920" y="3429000"/>
            <a:ext cx="579600" cy="74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three phases of dispersal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2432160" y="2251440"/>
            <a:ext cx="2433600" cy="321084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3"/>
          <p:cNvSpPr/>
          <p:nvPr/>
        </p:nvSpPr>
        <p:spPr>
          <a:xfrm>
            <a:off x="2635920" y="258912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2635920" y="366624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2635920" y="474912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08" name="CustomShape 6"/>
          <p:cNvSpPr/>
          <p:nvPr/>
        </p:nvSpPr>
        <p:spPr>
          <a:xfrm rot="5400000">
            <a:off x="3312720" y="3281040"/>
            <a:ext cx="682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7"/>
          <p:cNvSpPr/>
          <p:nvPr/>
        </p:nvSpPr>
        <p:spPr>
          <a:xfrm rot="5400000">
            <a:off x="3312720" y="4390200"/>
            <a:ext cx="682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8"/>
          <p:cNvSpPr/>
          <p:nvPr/>
        </p:nvSpPr>
        <p:spPr>
          <a:xfrm>
            <a:off x="4970520" y="2547360"/>
            <a:ext cx="4035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Leaving the natal site (area where born)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1" name="Picture 2" descr="Bird free icon"/>
          <p:cNvPicPr/>
          <p:nvPr/>
        </p:nvPicPr>
        <p:blipFill>
          <a:blip r:embed="rId1"/>
          <a:stretch/>
        </p:blipFill>
        <p:spPr>
          <a:xfrm>
            <a:off x="1218600" y="2547360"/>
            <a:ext cx="612000" cy="61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three phases of dispersal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2432160" y="2251440"/>
            <a:ext cx="2433600" cy="321084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3"/>
          <p:cNvSpPr/>
          <p:nvPr/>
        </p:nvSpPr>
        <p:spPr>
          <a:xfrm>
            <a:off x="2635920" y="258912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2635920" y="366624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2635920" y="474912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17" name="CustomShape 6"/>
          <p:cNvSpPr/>
          <p:nvPr/>
        </p:nvSpPr>
        <p:spPr>
          <a:xfrm rot="5400000">
            <a:off x="3312720" y="3281040"/>
            <a:ext cx="682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7"/>
          <p:cNvSpPr/>
          <p:nvPr/>
        </p:nvSpPr>
        <p:spPr>
          <a:xfrm rot="5400000">
            <a:off x="3312720" y="4390200"/>
            <a:ext cx="682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8"/>
          <p:cNvSpPr/>
          <p:nvPr/>
        </p:nvSpPr>
        <p:spPr>
          <a:xfrm>
            <a:off x="5071320" y="1160280"/>
            <a:ext cx="40356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Emigration probability:</a:t>
            </a:r>
            <a:endParaRPr b="0" lang="en-GB" sz="1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probability that an individual will leave its natal patch during the present year </a:t>
            </a:r>
            <a:endParaRPr b="0" lang="en-GB" sz="1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can be density-dependent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20" name="Picture 2" descr="Bird free icon"/>
          <p:cNvPicPr/>
          <p:nvPr/>
        </p:nvPicPr>
        <p:blipFill>
          <a:blip r:embed="rId1"/>
          <a:stretch/>
        </p:blipFill>
        <p:spPr>
          <a:xfrm>
            <a:off x="1218600" y="2547360"/>
            <a:ext cx="612000" cy="612000"/>
          </a:xfrm>
          <a:prstGeom prst="rect">
            <a:avLst/>
          </a:prstGeom>
          <a:ln>
            <a:noFill/>
          </a:ln>
        </p:spPr>
      </p:pic>
      <p:sp>
        <p:nvSpPr>
          <p:cNvPr id="221" name="Line 9"/>
          <p:cNvSpPr/>
          <p:nvPr/>
        </p:nvSpPr>
        <p:spPr>
          <a:xfrm>
            <a:off x="5524920" y="4380480"/>
            <a:ext cx="2520000" cy="0"/>
          </a:xfrm>
          <a:prstGeom prst="line">
            <a:avLst/>
          </a:prstGeom>
          <a:ln w="14400">
            <a:solidFill>
              <a:srgbClr val="00132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Line 10"/>
          <p:cNvSpPr/>
          <p:nvPr/>
        </p:nvSpPr>
        <p:spPr>
          <a:xfrm flipV="1">
            <a:off x="5917320" y="3336480"/>
            <a:ext cx="0" cy="1224000"/>
          </a:xfrm>
          <a:prstGeom prst="line">
            <a:avLst/>
          </a:prstGeom>
          <a:ln w="14400">
            <a:solidFill>
              <a:srgbClr val="00132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11"/>
          <p:cNvSpPr/>
          <p:nvPr/>
        </p:nvSpPr>
        <p:spPr>
          <a:xfrm>
            <a:off x="5417280" y="3084120"/>
            <a:ext cx="53460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500" spc="-1" strike="noStrike">
                <a:solidFill>
                  <a:srgbClr val="052d51"/>
                </a:solidFill>
                <a:latin typeface="TeX Gyre Heros"/>
                <a:ea typeface="DejaVu Sans"/>
              </a:rPr>
              <a:t>p</a:t>
            </a:r>
            <a:r>
              <a:rPr b="0" lang="de-DE" sz="1400" spc="-1" strike="noStrike" baseline="-8000">
                <a:solidFill>
                  <a:srgbClr val="052d51"/>
                </a:solidFill>
                <a:latin typeface="TeX Gyre Heros"/>
                <a:ea typeface="DejaVu Sans"/>
              </a:rPr>
              <a:t>Emig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24" name="CustomShape 12"/>
          <p:cNvSpPr/>
          <p:nvPr/>
        </p:nvSpPr>
        <p:spPr>
          <a:xfrm>
            <a:off x="7976880" y="4344480"/>
            <a:ext cx="5346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52d51"/>
                </a:solidFill>
                <a:latin typeface="TeX Gyre Heros"/>
                <a:ea typeface="DejaVu Sans"/>
              </a:rPr>
              <a:t>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25" name="CustomShape 13"/>
          <p:cNvSpPr/>
          <p:nvPr/>
        </p:nvSpPr>
        <p:spPr>
          <a:xfrm>
            <a:off x="5885280" y="3624120"/>
            <a:ext cx="1834200" cy="719640"/>
          </a:xfrm>
          <a:custGeom>
            <a:avLst/>
            <a:gdLst/>
            <a:ahLst/>
            <a:rect l="l" t="t" r="r" b="b"/>
            <a:pathLst>
              <a:path w="5101" h="2191">
                <a:moveTo>
                  <a:pt x="0" y="2096"/>
                </a:moveTo>
                <a:cubicBezTo>
                  <a:pt x="683" y="1967"/>
                  <a:pt x="2233" y="2190"/>
                  <a:pt x="2551" y="1095"/>
                </a:cubicBezTo>
                <a:cubicBezTo>
                  <a:pt x="2867" y="0"/>
                  <a:pt x="5100" y="94"/>
                  <a:pt x="5100" y="94"/>
                </a:cubicBezTo>
              </a:path>
            </a:pathLst>
          </a:custGeom>
          <a:noFill/>
          <a:ln w="14400">
            <a:solidFill>
              <a:srgbClr val="0013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Line 14"/>
          <p:cNvSpPr/>
          <p:nvPr/>
        </p:nvSpPr>
        <p:spPr>
          <a:xfrm>
            <a:off x="5776920" y="3588480"/>
            <a:ext cx="2088000" cy="0"/>
          </a:xfrm>
          <a:prstGeom prst="line">
            <a:avLst/>
          </a:prstGeom>
          <a:ln>
            <a:solidFill>
              <a:srgbClr val="001326"/>
            </a:solidFill>
            <a:custDash>
              <a:ds d="600000" sp="300000"/>
            </a:custDash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three phases of dispersal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2432160" y="2251440"/>
            <a:ext cx="2433600" cy="321084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3"/>
          <p:cNvSpPr/>
          <p:nvPr/>
        </p:nvSpPr>
        <p:spPr>
          <a:xfrm>
            <a:off x="2635920" y="258912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2635920" y="366624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31" name="CustomShape 5"/>
          <p:cNvSpPr/>
          <p:nvPr/>
        </p:nvSpPr>
        <p:spPr>
          <a:xfrm>
            <a:off x="2635920" y="474912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32" name="CustomShape 6"/>
          <p:cNvSpPr/>
          <p:nvPr/>
        </p:nvSpPr>
        <p:spPr>
          <a:xfrm rot="5400000">
            <a:off x="3312720" y="3281040"/>
            <a:ext cx="682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7"/>
          <p:cNvSpPr/>
          <p:nvPr/>
        </p:nvSpPr>
        <p:spPr>
          <a:xfrm rot="5400000">
            <a:off x="3312720" y="4390200"/>
            <a:ext cx="682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8"/>
          <p:cNvSpPr/>
          <p:nvPr/>
        </p:nvSpPr>
        <p:spPr>
          <a:xfrm>
            <a:off x="5071320" y="1160280"/>
            <a:ext cx="40356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Emigration probability:</a:t>
            </a:r>
            <a:endParaRPr b="0" lang="en-GB" sz="1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probability that an individual will leave its natal patch during the present year </a:t>
            </a:r>
            <a:endParaRPr b="0" lang="en-GB" sz="1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can be density-dependent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35" name="Picture 2" descr="Bird free icon"/>
          <p:cNvPicPr/>
          <p:nvPr/>
        </p:nvPicPr>
        <p:blipFill>
          <a:blip r:embed="rId1"/>
          <a:stretch/>
        </p:blipFill>
        <p:spPr>
          <a:xfrm>
            <a:off x="1218600" y="2547360"/>
            <a:ext cx="612000" cy="612000"/>
          </a:xfrm>
          <a:prstGeom prst="rect">
            <a:avLst/>
          </a:prstGeom>
          <a:ln>
            <a:noFill/>
          </a:ln>
        </p:spPr>
      </p:pic>
      <p:sp>
        <p:nvSpPr>
          <p:cNvPr id="236" name="Line 9"/>
          <p:cNvSpPr/>
          <p:nvPr/>
        </p:nvSpPr>
        <p:spPr>
          <a:xfrm>
            <a:off x="5321160" y="4185360"/>
            <a:ext cx="2520000" cy="0"/>
          </a:xfrm>
          <a:prstGeom prst="line">
            <a:avLst/>
          </a:prstGeom>
          <a:ln w="14400">
            <a:solidFill>
              <a:srgbClr val="00132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Line 10"/>
          <p:cNvSpPr/>
          <p:nvPr/>
        </p:nvSpPr>
        <p:spPr>
          <a:xfrm flipV="1">
            <a:off x="5713560" y="3141360"/>
            <a:ext cx="0" cy="1224000"/>
          </a:xfrm>
          <a:prstGeom prst="line">
            <a:avLst/>
          </a:prstGeom>
          <a:ln w="14400">
            <a:solidFill>
              <a:srgbClr val="00132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1"/>
          <p:cNvSpPr/>
          <p:nvPr/>
        </p:nvSpPr>
        <p:spPr>
          <a:xfrm>
            <a:off x="5357520" y="2817000"/>
            <a:ext cx="53460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500" spc="-1" strike="noStrike">
                <a:solidFill>
                  <a:srgbClr val="052d51"/>
                </a:solidFill>
                <a:latin typeface="TeX Gyre Heros"/>
                <a:ea typeface="DejaVu Sans"/>
              </a:rPr>
              <a:t>p</a:t>
            </a:r>
            <a:r>
              <a:rPr b="0" lang="de-DE" sz="1400" spc="-1" strike="noStrike" baseline="-8000">
                <a:solidFill>
                  <a:srgbClr val="052d51"/>
                </a:solidFill>
                <a:latin typeface="TeX Gyre Heros"/>
                <a:ea typeface="DejaVu Sans"/>
              </a:rPr>
              <a:t>Emig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39" name="CustomShape 12"/>
          <p:cNvSpPr/>
          <p:nvPr/>
        </p:nvSpPr>
        <p:spPr>
          <a:xfrm>
            <a:off x="7773120" y="4149360"/>
            <a:ext cx="5346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52d51"/>
                </a:solidFill>
                <a:latin typeface="TeX Gyre Heros"/>
                <a:ea typeface="DejaVu Sans"/>
              </a:rPr>
              <a:t>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40" name="CustomShape 13"/>
          <p:cNvSpPr/>
          <p:nvPr/>
        </p:nvSpPr>
        <p:spPr>
          <a:xfrm>
            <a:off x="5681520" y="3429000"/>
            <a:ext cx="1834200" cy="719640"/>
          </a:xfrm>
          <a:custGeom>
            <a:avLst/>
            <a:gdLst/>
            <a:ahLst/>
            <a:rect l="l" t="t" r="r" b="b"/>
            <a:pathLst>
              <a:path w="5101" h="2191">
                <a:moveTo>
                  <a:pt x="0" y="2096"/>
                </a:moveTo>
                <a:cubicBezTo>
                  <a:pt x="683" y="1967"/>
                  <a:pt x="2233" y="2190"/>
                  <a:pt x="2551" y="1095"/>
                </a:cubicBezTo>
                <a:cubicBezTo>
                  <a:pt x="2867" y="0"/>
                  <a:pt x="5100" y="94"/>
                  <a:pt x="5100" y="94"/>
                </a:cubicBezTo>
              </a:path>
            </a:pathLst>
          </a:custGeom>
          <a:noFill/>
          <a:ln w="18000">
            <a:solidFill>
              <a:srgbClr val="0013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Line 14"/>
          <p:cNvSpPr/>
          <p:nvPr/>
        </p:nvSpPr>
        <p:spPr>
          <a:xfrm>
            <a:off x="5607720" y="3393360"/>
            <a:ext cx="2088000" cy="0"/>
          </a:xfrm>
          <a:prstGeom prst="line">
            <a:avLst/>
          </a:prstGeom>
          <a:ln>
            <a:solidFill>
              <a:srgbClr val="001326"/>
            </a:solidFill>
            <a:custDash>
              <a:ds d="600000" sp="300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Line 15"/>
          <p:cNvSpPr/>
          <p:nvPr/>
        </p:nvSpPr>
        <p:spPr>
          <a:xfrm flipV="1">
            <a:off x="6591240" y="3789360"/>
            <a:ext cx="0" cy="468000"/>
          </a:xfrm>
          <a:prstGeom prst="line">
            <a:avLst/>
          </a:prstGeom>
          <a:ln>
            <a:solidFill>
              <a:srgbClr val="001326"/>
            </a:solidFill>
            <a:custDash>
              <a:ds d="600000" sp="300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Line 16"/>
          <p:cNvSpPr/>
          <p:nvPr/>
        </p:nvSpPr>
        <p:spPr>
          <a:xfrm>
            <a:off x="5607720" y="3806640"/>
            <a:ext cx="983520" cy="0"/>
          </a:xfrm>
          <a:prstGeom prst="line">
            <a:avLst/>
          </a:prstGeom>
          <a:ln>
            <a:solidFill>
              <a:srgbClr val="001326"/>
            </a:solidFill>
            <a:custDash>
              <a:ds d="600000" sp="300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Line 17"/>
          <p:cNvSpPr/>
          <p:nvPr/>
        </p:nvSpPr>
        <p:spPr>
          <a:xfrm>
            <a:off x="5609160" y="3393360"/>
            <a:ext cx="2088000" cy="0"/>
          </a:xfrm>
          <a:prstGeom prst="line">
            <a:avLst/>
          </a:prstGeom>
          <a:ln>
            <a:solidFill>
              <a:srgbClr val="001326"/>
            </a:solidFill>
            <a:custDash>
              <a:ds d="600000" sp="300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18"/>
          <p:cNvSpPr/>
          <p:nvPr/>
        </p:nvSpPr>
        <p:spPr>
          <a:xfrm>
            <a:off x="6441120" y="4257360"/>
            <a:ext cx="5346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β*b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46" name="CustomShape 19"/>
          <p:cNvSpPr/>
          <p:nvPr/>
        </p:nvSpPr>
        <p:spPr>
          <a:xfrm>
            <a:off x="5141520" y="3630960"/>
            <a:ext cx="5346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D</a:t>
            </a:r>
            <a:r>
              <a:rPr b="0" lang="de-DE" sz="1400" spc="-1" strike="noStrike" baseline="-8000">
                <a:solidFill>
                  <a:srgbClr val="052d51"/>
                </a:solidFill>
                <a:latin typeface="TeX Gyre Heros"/>
                <a:ea typeface="TeX Gyre Heros"/>
              </a:rPr>
              <a:t>0</a:t>
            </a:r>
            <a:r>
              <a:rPr b="0" lang="de-DE" sz="14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/2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47" name="CustomShape 20"/>
          <p:cNvSpPr/>
          <p:nvPr/>
        </p:nvSpPr>
        <p:spPr>
          <a:xfrm>
            <a:off x="5213520" y="3234960"/>
            <a:ext cx="5346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D</a:t>
            </a:r>
            <a:r>
              <a:rPr b="0" lang="de-DE" sz="1400" spc="-1" strike="noStrike" baseline="-8000">
                <a:solidFill>
                  <a:srgbClr val="052d51"/>
                </a:solidFill>
                <a:latin typeface="TeX Gyre Heros"/>
                <a:ea typeface="TeX Gyre Heros"/>
              </a:rPr>
              <a:t>0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48" name="Line 21"/>
          <p:cNvSpPr/>
          <p:nvPr/>
        </p:nvSpPr>
        <p:spPr>
          <a:xfrm flipV="1">
            <a:off x="6365160" y="3069360"/>
            <a:ext cx="576000" cy="1188000"/>
          </a:xfrm>
          <a:prstGeom prst="line">
            <a:avLst/>
          </a:prstGeom>
          <a:ln>
            <a:solidFill>
              <a:srgbClr val="001326"/>
            </a:solidFill>
            <a:custDash>
              <a:ds d="600000" sp="300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2"/>
          <p:cNvSpPr/>
          <p:nvPr/>
        </p:nvSpPr>
        <p:spPr>
          <a:xfrm>
            <a:off x="6837120" y="2997360"/>
            <a:ext cx="53460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~</a:t>
            </a:r>
            <a:r>
              <a:rPr b="0" lang="de-DE" sz="12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α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50" name="CustomShape 23"/>
          <p:cNvSpPr/>
          <p:nvPr/>
        </p:nvSpPr>
        <p:spPr>
          <a:xfrm>
            <a:off x="7373520" y="2617200"/>
            <a:ext cx="183420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D</a:t>
            </a:r>
            <a:r>
              <a:rPr b="0" lang="de-DE" sz="1200" spc="-1" strike="noStrike" baseline="-8000">
                <a:solidFill>
                  <a:srgbClr val="052d51"/>
                </a:solidFill>
                <a:latin typeface="TeX Gyre Heros"/>
                <a:ea typeface="Noto Sans CJK SC"/>
              </a:rPr>
              <a:t>0</a:t>
            </a:r>
            <a:r>
              <a:rPr b="0" lang="de-DE" sz="12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 … saturation value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α … slope at inflection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β …  inflection point</a:t>
            </a:r>
            <a:endParaRPr b="0" lang="en-GB" sz="1200" spc="-1" strike="noStrike">
              <a:latin typeface="Arial"/>
            </a:endParaRPr>
          </a:p>
        </p:txBody>
      </p:sp>
      <p:graphicFrame>
        <p:nvGraphicFramePr>
          <p:cNvPr id="251" name="Table 24"/>
          <p:cNvGraphicFramePr/>
          <p:nvPr/>
        </p:nvGraphicFramePr>
        <p:xfrm>
          <a:off x="5213520" y="4994280"/>
          <a:ext cx="2558880" cy="1381320"/>
        </p:xfrm>
        <a:graphic>
          <a:graphicData uri="http://schemas.openxmlformats.org/drawingml/2006/table">
            <a:tbl>
              <a:tblPr/>
              <a:tblGrid>
                <a:gridCol w="572400"/>
                <a:gridCol w="451440"/>
                <a:gridCol w="511920"/>
                <a:gridCol w="511920"/>
                <a:gridCol w="511560"/>
              </a:tblGrid>
              <a:tr h="4568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1326"/>
                          </a:solidFill>
                          <a:latin typeface="TeX Gyre Heros"/>
                          <a:ea typeface="TeX Gyre Heros"/>
                        </a:rPr>
                        <a:t>stage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TeX Gyre Heros"/>
                          <a:ea typeface="TeX Gyre Heros"/>
                        </a:rPr>
                        <a:t>sex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TeX Gyre Heros"/>
                          <a:ea typeface="TeX Gyre Heros"/>
                        </a:rPr>
                        <a:t>D</a:t>
                      </a:r>
                      <a:r>
                        <a:rPr b="0" lang="de-DE" sz="1200" spc="-1" strike="noStrike" baseline="-8000">
                          <a:solidFill>
                            <a:srgbClr val="000000"/>
                          </a:solidFill>
                          <a:latin typeface="TeX Gyre Heros"/>
                          <a:ea typeface="TeX Gyre Heros"/>
                        </a:rPr>
                        <a:t>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TeX Gyre Heros"/>
                          <a:ea typeface="TeX Gyre Heros"/>
                        </a:rPr>
                        <a:t>α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TeX Gyre Heros"/>
                          <a:ea typeface="TeX Gyre Heros"/>
                        </a:rPr>
                        <a:t>β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139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0.4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39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0.9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96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...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...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...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...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...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52" name="CustomShape 25"/>
          <p:cNvSpPr/>
          <p:nvPr/>
        </p:nvSpPr>
        <p:spPr>
          <a:xfrm>
            <a:off x="7841520" y="5361840"/>
            <a:ext cx="147420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sex = 0 … female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sex = 1 … male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three phases of dispersal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2432160" y="2251440"/>
            <a:ext cx="2433600" cy="321084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"/>
          <p:cNvSpPr/>
          <p:nvPr/>
        </p:nvSpPr>
        <p:spPr>
          <a:xfrm>
            <a:off x="2635920" y="258912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2635920" y="366624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57" name="CustomShape 5"/>
          <p:cNvSpPr/>
          <p:nvPr/>
        </p:nvSpPr>
        <p:spPr>
          <a:xfrm>
            <a:off x="2635920" y="474912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58" name="CustomShape 6"/>
          <p:cNvSpPr/>
          <p:nvPr/>
        </p:nvSpPr>
        <p:spPr>
          <a:xfrm rot="5400000">
            <a:off x="3312720" y="3281040"/>
            <a:ext cx="682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7"/>
          <p:cNvSpPr/>
          <p:nvPr/>
        </p:nvSpPr>
        <p:spPr>
          <a:xfrm rot="5400000">
            <a:off x="3312720" y="4390200"/>
            <a:ext cx="682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8"/>
          <p:cNvSpPr/>
          <p:nvPr/>
        </p:nvSpPr>
        <p:spPr>
          <a:xfrm>
            <a:off x="4989960" y="3719880"/>
            <a:ext cx="3339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Movement through the landscape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61" name="noun_process_3355087.svg" descr="Created with Sketch."/>
          <p:cNvPicPr/>
          <p:nvPr/>
        </p:nvPicPr>
        <p:blipFill>
          <a:blip r:embed="rId1"/>
          <a:srcRect l="0" t="0" r="0" b="15258"/>
          <a:stretch/>
        </p:blipFill>
        <p:spPr>
          <a:xfrm>
            <a:off x="1258920" y="3429000"/>
            <a:ext cx="579600" cy="74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three phases of dispersal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2432160" y="2251440"/>
            <a:ext cx="2433600" cy="321084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3"/>
          <p:cNvSpPr/>
          <p:nvPr/>
        </p:nvSpPr>
        <p:spPr>
          <a:xfrm>
            <a:off x="2635920" y="258912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65" name="CustomShape 4"/>
          <p:cNvSpPr/>
          <p:nvPr/>
        </p:nvSpPr>
        <p:spPr>
          <a:xfrm>
            <a:off x="2635920" y="366624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66" name="CustomShape 5"/>
          <p:cNvSpPr/>
          <p:nvPr/>
        </p:nvSpPr>
        <p:spPr>
          <a:xfrm>
            <a:off x="2635920" y="474912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67" name="CustomShape 6"/>
          <p:cNvSpPr/>
          <p:nvPr/>
        </p:nvSpPr>
        <p:spPr>
          <a:xfrm rot="5400000">
            <a:off x="3312720" y="3281040"/>
            <a:ext cx="682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7"/>
          <p:cNvSpPr/>
          <p:nvPr/>
        </p:nvSpPr>
        <p:spPr>
          <a:xfrm rot="5400000">
            <a:off x="3312720" y="4390200"/>
            <a:ext cx="682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69" name="noun_process_3355087.svg" descr="Created with Sketch."/>
          <p:cNvPicPr/>
          <p:nvPr/>
        </p:nvPicPr>
        <p:blipFill>
          <a:blip r:embed="rId1"/>
          <a:srcRect l="0" t="0" r="0" b="15258"/>
          <a:stretch/>
        </p:blipFill>
        <p:spPr>
          <a:xfrm>
            <a:off x="1258920" y="3429000"/>
            <a:ext cx="579600" cy="745560"/>
          </a:xfrm>
          <a:prstGeom prst="rect">
            <a:avLst/>
          </a:prstGeom>
          <a:ln>
            <a:noFill/>
          </a:ln>
        </p:spPr>
      </p:pic>
      <p:sp>
        <p:nvSpPr>
          <p:cNvPr id="270" name="Line 8"/>
          <p:cNvSpPr/>
          <p:nvPr/>
        </p:nvSpPr>
        <p:spPr>
          <a:xfrm flipV="1">
            <a:off x="4711680" y="2880000"/>
            <a:ext cx="648000" cy="792000"/>
          </a:xfrm>
          <a:prstGeom prst="line">
            <a:avLst/>
          </a:prstGeom>
          <a:ln w="18000">
            <a:solidFill>
              <a:srgbClr val="0f345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Line 9"/>
          <p:cNvSpPr/>
          <p:nvPr/>
        </p:nvSpPr>
        <p:spPr>
          <a:xfrm>
            <a:off x="4711680" y="4068000"/>
            <a:ext cx="688320" cy="463680"/>
          </a:xfrm>
          <a:prstGeom prst="line">
            <a:avLst/>
          </a:prstGeom>
          <a:ln w="18000">
            <a:solidFill>
              <a:srgbClr val="0f345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10"/>
          <p:cNvSpPr/>
          <p:nvPr/>
        </p:nvSpPr>
        <p:spPr>
          <a:xfrm>
            <a:off x="5400000" y="2251440"/>
            <a:ext cx="219420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300" spc="-1" strike="noStrike" u="sng">
                <a:solidFill>
                  <a:srgbClr val="052d51"/>
                </a:solidFill>
                <a:uFillTx/>
                <a:latin typeface="TeX Gyre Heros"/>
                <a:ea typeface="Noto Sans CJK SC"/>
              </a:rPr>
              <a:t>Phenomenological models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73" name="CustomShape 11"/>
          <p:cNvSpPr/>
          <p:nvPr/>
        </p:nvSpPr>
        <p:spPr>
          <a:xfrm>
            <a:off x="5436000" y="4614840"/>
            <a:ext cx="219420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300" spc="-1" strike="noStrike" u="sng">
                <a:solidFill>
                  <a:srgbClr val="052d51"/>
                </a:solidFill>
                <a:uFillTx/>
                <a:latin typeface="TeX Gyre Heros"/>
                <a:ea typeface="Noto Sans CJK SC"/>
              </a:rPr>
              <a:t>Mechanistic models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74" name="CustomShape 12"/>
          <p:cNvSpPr/>
          <p:nvPr/>
        </p:nvSpPr>
        <p:spPr>
          <a:xfrm>
            <a:off x="5724000" y="2575440"/>
            <a:ext cx="219420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e.g. Dispersal Kernel</a:t>
            </a:r>
            <a:endParaRPr b="0" lang="en-GB" sz="1300" spc="-1" strike="noStrike">
              <a:latin typeface="Arial"/>
            </a:endParaRPr>
          </a:p>
        </p:txBody>
      </p:sp>
      <p:pic>
        <p:nvPicPr>
          <p:cNvPr id="275" name="Bild 9_2" descr=""/>
          <p:cNvPicPr/>
          <p:nvPr/>
        </p:nvPicPr>
        <p:blipFill>
          <a:blip r:embed="rId2"/>
          <a:stretch/>
        </p:blipFill>
        <p:spPr>
          <a:xfrm>
            <a:off x="5937840" y="2939040"/>
            <a:ext cx="933840" cy="898200"/>
          </a:xfrm>
          <a:prstGeom prst="rect">
            <a:avLst/>
          </a:prstGeom>
          <a:ln>
            <a:noFill/>
          </a:ln>
        </p:spPr>
      </p:pic>
      <p:sp>
        <p:nvSpPr>
          <p:cNvPr id="276" name="Line 13"/>
          <p:cNvSpPr/>
          <p:nvPr/>
        </p:nvSpPr>
        <p:spPr>
          <a:xfrm>
            <a:off x="7049880" y="3770640"/>
            <a:ext cx="1299600" cy="0"/>
          </a:xfrm>
          <a:prstGeom prst="line">
            <a:avLst/>
          </a:prstGeom>
          <a:ln w="10800">
            <a:solidFill>
              <a:srgbClr val="15293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Line 14"/>
          <p:cNvSpPr/>
          <p:nvPr/>
        </p:nvSpPr>
        <p:spPr>
          <a:xfrm flipV="1">
            <a:off x="7190280" y="3011040"/>
            <a:ext cx="0" cy="903600"/>
          </a:xfrm>
          <a:prstGeom prst="line">
            <a:avLst/>
          </a:prstGeom>
          <a:ln w="10800">
            <a:solidFill>
              <a:srgbClr val="15293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15"/>
          <p:cNvSpPr/>
          <p:nvPr/>
        </p:nvSpPr>
        <p:spPr>
          <a:xfrm>
            <a:off x="7669080" y="3767040"/>
            <a:ext cx="82260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50" spc="-1" strike="noStrike">
                <a:solidFill>
                  <a:srgbClr val="052d51"/>
                </a:solidFill>
                <a:latin typeface="TeX Gyre Heros"/>
                <a:ea typeface="DejaVu Sans"/>
              </a:rPr>
              <a:t>distance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79" name="CustomShape 16"/>
          <p:cNvSpPr/>
          <p:nvPr/>
        </p:nvSpPr>
        <p:spPr>
          <a:xfrm>
            <a:off x="6913080" y="2867040"/>
            <a:ext cx="31860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50" spc="-1" strike="noStrike">
                <a:solidFill>
                  <a:srgbClr val="052d51"/>
                </a:solidFill>
                <a:latin typeface="TeX Gyre Heros"/>
                <a:ea typeface="DejaVu Sans"/>
              </a:rPr>
              <a:t>p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80" name="CustomShape 17"/>
          <p:cNvSpPr/>
          <p:nvPr/>
        </p:nvSpPr>
        <p:spPr>
          <a:xfrm>
            <a:off x="7233480" y="3191040"/>
            <a:ext cx="898200" cy="538200"/>
          </a:xfrm>
          <a:custGeom>
            <a:avLst/>
            <a:gdLst/>
            <a:ahLst/>
            <a:rect l="l" t="t" r="r" b="b"/>
            <a:pathLst>
              <a:path w="2501" h="1501">
                <a:moveTo>
                  <a:pt x="0" y="0"/>
                </a:moveTo>
                <a:cubicBezTo>
                  <a:pt x="208" y="600"/>
                  <a:pt x="416" y="900"/>
                  <a:pt x="1042" y="1200"/>
                </a:cubicBezTo>
                <a:cubicBezTo>
                  <a:pt x="1667" y="1500"/>
                  <a:pt x="2500" y="1500"/>
                  <a:pt x="2500" y="1500"/>
                </a:cubicBezTo>
              </a:path>
            </a:pathLst>
          </a:custGeom>
          <a:noFill/>
          <a:ln w="14400">
            <a:solidFill>
              <a:srgbClr val="0013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18"/>
          <p:cNvSpPr/>
          <p:nvPr/>
        </p:nvSpPr>
        <p:spPr>
          <a:xfrm>
            <a:off x="5724000" y="4903200"/>
            <a:ext cx="2961000" cy="88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e.g. Movement models: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step-wise processes that take </a:t>
            </a: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perception and movement costs </a:t>
            </a: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into account  </a:t>
            </a:r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3" dur="indefinite" restart="never" nodeType="tmRoot">
          <p:childTnLst>
            <p:seq>
              <p:cTn id="144" dur="indefinite" nodeType="mainSeq">
                <p:childTnLst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1152000" y="3096000"/>
            <a:ext cx="6510960" cy="360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600" spc="-1" strike="noStrike">
                <a:solidFill>
                  <a:srgbClr val="17375e"/>
                </a:solidFill>
                <a:latin typeface="Calibri"/>
                <a:ea typeface="DejaVu Sans"/>
              </a:rPr>
              <a:t>Spatially explicit population models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385200" y="1056240"/>
            <a:ext cx="8227800" cy="488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Bild 9_0" descr=""/>
          <p:cNvPicPr/>
          <p:nvPr/>
        </p:nvPicPr>
        <p:blipFill>
          <a:blip r:embed="rId2"/>
          <a:stretch/>
        </p:blipFill>
        <p:spPr>
          <a:xfrm>
            <a:off x="5760000" y="2340000"/>
            <a:ext cx="1078200" cy="1037160"/>
          </a:xfrm>
          <a:prstGeom prst="rect">
            <a:avLst/>
          </a:prstGeom>
          <a:ln>
            <a:noFill/>
          </a:ln>
        </p:spPr>
      </p:pic>
      <p:pic>
        <p:nvPicPr>
          <p:cNvPr id="100" name="Bild 10_0" descr=""/>
          <p:cNvPicPr/>
          <p:nvPr/>
        </p:nvPicPr>
        <p:blipFill>
          <a:blip r:embed="rId3"/>
          <a:stretch/>
        </p:blipFill>
        <p:spPr>
          <a:xfrm>
            <a:off x="1755360" y="2700000"/>
            <a:ext cx="1555200" cy="1075320"/>
          </a:xfrm>
          <a:prstGeom prst="rect">
            <a:avLst/>
          </a:prstGeom>
          <a:ln>
            <a:noFill/>
          </a:ln>
        </p:spPr>
      </p:pic>
      <p:sp>
        <p:nvSpPr>
          <p:cNvPr id="101" name="CustomShape 3"/>
          <p:cNvSpPr/>
          <p:nvPr/>
        </p:nvSpPr>
        <p:spPr>
          <a:xfrm>
            <a:off x="3321360" y="3417120"/>
            <a:ext cx="781560" cy="46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3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2" name="CustomShape 4"/>
          <p:cNvSpPr/>
          <p:nvPr/>
        </p:nvSpPr>
        <p:spPr>
          <a:xfrm>
            <a:off x="4998240" y="2869920"/>
            <a:ext cx="877320" cy="1105560"/>
          </a:xfrm>
          <a:custGeom>
            <a:avLst/>
            <a:gdLst/>
            <a:ahLst/>
            <a:rect l="l" t="t" r="r" b="b"/>
            <a:pathLst>
              <a:path w="879231" h="1107425">
                <a:moveTo>
                  <a:pt x="0" y="333702"/>
                </a:moveTo>
                <a:cubicBezTo>
                  <a:pt x="127977" y="180325"/>
                  <a:pt x="255954" y="26948"/>
                  <a:pt x="363416" y="5456"/>
                </a:cubicBezTo>
                <a:cubicBezTo>
                  <a:pt x="470878" y="-16036"/>
                  <a:pt x="558801" y="21087"/>
                  <a:pt x="644770" y="204748"/>
                </a:cubicBezTo>
                <a:cubicBezTo>
                  <a:pt x="730739" y="388409"/>
                  <a:pt x="804985" y="747917"/>
                  <a:pt x="879231" y="1107425"/>
                </a:cubicBezTo>
              </a:path>
            </a:pathLst>
          </a:custGeom>
          <a:noFill/>
          <a:ln w="28440">
            <a:solidFill>
              <a:schemeClr val="tx1"/>
            </a:solidFill>
            <a:prstDash val="sysDash"/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" name="CustomShape 5"/>
          <p:cNvSpPr/>
          <p:nvPr/>
        </p:nvSpPr>
        <p:spPr>
          <a:xfrm>
            <a:off x="5040000" y="1313280"/>
            <a:ext cx="29314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4e102d"/>
                </a:solidFill>
                <a:latin typeface="Calibri"/>
                <a:ea typeface="DejaVu Sans"/>
              </a:rPr>
              <a:t>Dispersal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described by dispersal kernel or movement simulator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4" name="CustomShape 6"/>
          <p:cNvSpPr/>
          <p:nvPr/>
        </p:nvSpPr>
        <p:spPr>
          <a:xfrm>
            <a:off x="1009080" y="1329120"/>
            <a:ext cx="29314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4e102d"/>
                </a:solidFill>
                <a:latin typeface="Calibri"/>
                <a:ea typeface="DejaVu Sans"/>
              </a:rPr>
              <a:t>Local population dynamics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described by population model, e.g. logistic growth or matrix population model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mechanistic movement models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540000" y="1440000"/>
            <a:ext cx="34182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1.) Stochastic Movement Simulator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6336000" y="1455120"/>
            <a:ext cx="15822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Movement costs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6840000" y="1872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86" name="CustomShape 5"/>
          <p:cNvSpPr/>
          <p:nvPr/>
        </p:nvSpPr>
        <p:spPr>
          <a:xfrm>
            <a:off x="7272000" y="1872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87" name="CustomShape 6"/>
          <p:cNvSpPr/>
          <p:nvPr/>
        </p:nvSpPr>
        <p:spPr>
          <a:xfrm>
            <a:off x="7704000" y="1872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88" name="CustomShape 7"/>
          <p:cNvSpPr/>
          <p:nvPr/>
        </p:nvSpPr>
        <p:spPr>
          <a:xfrm>
            <a:off x="5976000" y="2304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89" name="CustomShape 8"/>
          <p:cNvSpPr/>
          <p:nvPr/>
        </p:nvSpPr>
        <p:spPr>
          <a:xfrm>
            <a:off x="6408000" y="2304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0" name="CustomShape 9"/>
          <p:cNvSpPr/>
          <p:nvPr/>
        </p:nvSpPr>
        <p:spPr>
          <a:xfrm>
            <a:off x="7704000" y="2304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1" name="CustomShape 10"/>
          <p:cNvSpPr/>
          <p:nvPr/>
        </p:nvSpPr>
        <p:spPr>
          <a:xfrm>
            <a:off x="5976000" y="2736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2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2" name="CustomShape 11"/>
          <p:cNvSpPr/>
          <p:nvPr/>
        </p:nvSpPr>
        <p:spPr>
          <a:xfrm>
            <a:off x="7272000" y="2736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3" name="CustomShape 12"/>
          <p:cNvSpPr/>
          <p:nvPr/>
        </p:nvSpPr>
        <p:spPr>
          <a:xfrm>
            <a:off x="5976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4" name="CustomShape 13"/>
          <p:cNvSpPr/>
          <p:nvPr/>
        </p:nvSpPr>
        <p:spPr>
          <a:xfrm>
            <a:off x="6408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5" name="CustomShape 14"/>
          <p:cNvSpPr/>
          <p:nvPr/>
        </p:nvSpPr>
        <p:spPr>
          <a:xfrm>
            <a:off x="6840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6" name="CustomShape 15"/>
          <p:cNvSpPr/>
          <p:nvPr/>
        </p:nvSpPr>
        <p:spPr>
          <a:xfrm>
            <a:off x="7272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7" name="CustomShape 16"/>
          <p:cNvSpPr/>
          <p:nvPr/>
        </p:nvSpPr>
        <p:spPr>
          <a:xfrm>
            <a:off x="7704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8" name="CustomShape 17"/>
          <p:cNvSpPr/>
          <p:nvPr/>
        </p:nvSpPr>
        <p:spPr>
          <a:xfrm>
            <a:off x="6840000" y="3600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9" name="CustomShape 18"/>
          <p:cNvSpPr/>
          <p:nvPr/>
        </p:nvSpPr>
        <p:spPr>
          <a:xfrm>
            <a:off x="7272000" y="3600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00" name="CustomShape 19"/>
          <p:cNvSpPr/>
          <p:nvPr/>
        </p:nvSpPr>
        <p:spPr>
          <a:xfrm>
            <a:off x="7704000" y="3600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01" name="CustomShape 20"/>
          <p:cNvSpPr/>
          <p:nvPr/>
        </p:nvSpPr>
        <p:spPr>
          <a:xfrm>
            <a:off x="5990400" y="4356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21"/>
          <p:cNvSpPr/>
          <p:nvPr/>
        </p:nvSpPr>
        <p:spPr>
          <a:xfrm>
            <a:off x="6444000" y="4407480"/>
            <a:ext cx="14742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Habitat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03" name="CustomShape 22"/>
          <p:cNvSpPr/>
          <p:nvPr/>
        </p:nvSpPr>
        <p:spPr>
          <a:xfrm>
            <a:off x="5990400" y="4896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23"/>
          <p:cNvSpPr/>
          <p:nvPr/>
        </p:nvSpPr>
        <p:spPr>
          <a:xfrm>
            <a:off x="6480000" y="4911480"/>
            <a:ext cx="14382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Matrix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05" name="CustomShape 24"/>
          <p:cNvSpPr/>
          <p:nvPr/>
        </p:nvSpPr>
        <p:spPr>
          <a:xfrm>
            <a:off x="7704000" y="2736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06" name="CustomShape 25"/>
          <p:cNvSpPr/>
          <p:nvPr/>
        </p:nvSpPr>
        <p:spPr>
          <a:xfrm>
            <a:off x="6840000" y="2736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07" name="CustomShape 26"/>
          <p:cNvSpPr/>
          <p:nvPr/>
        </p:nvSpPr>
        <p:spPr>
          <a:xfrm>
            <a:off x="6408000" y="2736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08" name="CustomShape 27"/>
          <p:cNvSpPr/>
          <p:nvPr/>
        </p:nvSpPr>
        <p:spPr>
          <a:xfrm>
            <a:off x="6408000" y="3600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09" name="CustomShape 28"/>
          <p:cNvSpPr/>
          <p:nvPr/>
        </p:nvSpPr>
        <p:spPr>
          <a:xfrm>
            <a:off x="5976000" y="3600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10" name="CustomShape 29"/>
          <p:cNvSpPr/>
          <p:nvPr/>
        </p:nvSpPr>
        <p:spPr>
          <a:xfrm>
            <a:off x="5976000" y="1872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11" name="CustomShape 30"/>
          <p:cNvSpPr/>
          <p:nvPr/>
        </p:nvSpPr>
        <p:spPr>
          <a:xfrm>
            <a:off x="6408000" y="1872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12" name="CustomShape 31"/>
          <p:cNvSpPr/>
          <p:nvPr/>
        </p:nvSpPr>
        <p:spPr>
          <a:xfrm>
            <a:off x="6840000" y="2304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13" name="CustomShape 32"/>
          <p:cNvSpPr/>
          <p:nvPr/>
        </p:nvSpPr>
        <p:spPr>
          <a:xfrm>
            <a:off x="7272000" y="2304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14" name="CustomShape 33"/>
          <p:cNvSpPr/>
          <p:nvPr/>
        </p:nvSpPr>
        <p:spPr>
          <a:xfrm>
            <a:off x="1152000" y="1998360"/>
            <a:ext cx="341820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mechanistic movement models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540000" y="1440000"/>
            <a:ext cx="34182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1.) Stochastic Movement Simulator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6336000" y="1455120"/>
            <a:ext cx="15822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Movement costs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18" name="CustomShape 4"/>
          <p:cNvSpPr/>
          <p:nvPr/>
        </p:nvSpPr>
        <p:spPr>
          <a:xfrm>
            <a:off x="6840000" y="1872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19" name="CustomShape 5"/>
          <p:cNvSpPr/>
          <p:nvPr/>
        </p:nvSpPr>
        <p:spPr>
          <a:xfrm>
            <a:off x="7272000" y="1872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0" name="CustomShape 6"/>
          <p:cNvSpPr/>
          <p:nvPr/>
        </p:nvSpPr>
        <p:spPr>
          <a:xfrm>
            <a:off x="7704000" y="1872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1" name="CustomShape 7"/>
          <p:cNvSpPr/>
          <p:nvPr/>
        </p:nvSpPr>
        <p:spPr>
          <a:xfrm>
            <a:off x="5976000" y="2304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2" name="CustomShape 8"/>
          <p:cNvSpPr/>
          <p:nvPr/>
        </p:nvSpPr>
        <p:spPr>
          <a:xfrm>
            <a:off x="6408000" y="2304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3" name="CustomShape 9"/>
          <p:cNvSpPr/>
          <p:nvPr/>
        </p:nvSpPr>
        <p:spPr>
          <a:xfrm>
            <a:off x="7704000" y="2304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4" name="CustomShape 10"/>
          <p:cNvSpPr/>
          <p:nvPr/>
        </p:nvSpPr>
        <p:spPr>
          <a:xfrm>
            <a:off x="5976000" y="2736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2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5" name="CustomShape 11"/>
          <p:cNvSpPr/>
          <p:nvPr/>
        </p:nvSpPr>
        <p:spPr>
          <a:xfrm>
            <a:off x="7272000" y="2736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6" name="CustomShape 12"/>
          <p:cNvSpPr/>
          <p:nvPr/>
        </p:nvSpPr>
        <p:spPr>
          <a:xfrm>
            <a:off x="5976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7" name="CustomShape 13"/>
          <p:cNvSpPr/>
          <p:nvPr/>
        </p:nvSpPr>
        <p:spPr>
          <a:xfrm>
            <a:off x="6408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8" name="CustomShape 14"/>
          <p:cNvSpPr/>
          <p:nvPr/>
        </p:nvSpPr>
        <p:spPr>
          <a:xfrm>
            <a:off x="6840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9" name="CustomShape 15"/>
          <p:cNvSpPr/>
          <p:nvPr/>
        </p:nvSpPr>
        <p:spPr>
          <a:xfrm>
            <a:off x="7272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30" name="CustomShape 16"/>
          <p:cNvSpPr/>
          <p:nvPr/>
        </p:nvSpPr>
        <p:spPr>
          <a:xfrm>
            <a:off x="7704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31" name="CustomShape 17"/>
          <p:cNvSpPr/>
          <p:nvPr/>
        </p:nvSpPr>
        <p:spPr>
          <a:xfrm>
            <a:off x="6840000" y="3600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32" name="CustomShape 18"/>
          <p:cNvSpPr/>
          <p:nvPr/>
        </p:nvSpPr>
        <p:spPr>
          <a:xfrm>
            <a:off x="7272000" y="3600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33" name="CustomShape 19"/>
          <p:cNvSpPr/>
          <p:nvPr/>
        </p:nvSpPr>
        <p:spPr>
          <a:xfrm>
            <a:off x="7704000" y="3600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34" name="CustomShape 20"/>
          <p:cNvSpPr/>
          <p:nvPr/>
        </p:nvSpPr>
        <p:spPr>
          <a:xfrm>
            <a:off x="5702400" y="4356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21"/>
          <p:cNvSpPr/>
          <p:nvPr/>
        </p:nvSpPr>
        <p:spPr>
          <a:xfrm>
            <a:off x="6156000" y="4407480"/>
            <a:ext cx="14742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Habitat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36" name="CustomShape 22"/>
          <p:cNvSpPr/>
          <p:nvPr/>
        </p:nvSpPr>
        <p:spPr>
          <a:xfrm>
            <a:off x="5702400" y="4896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23"/>
          <p:cNvSpPr/>
          <p:nvPr/>
        </p:nvSpPr>
        <p:spPr>
          <a:xfrm>
            <a:off x="6192000" y="4911480"/>
            <a:ext cx="14382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Matrix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38" name="CustomShape 24"/>
          <p:cNvSpPr/>
          <p:nvPr/>
        </p:nvSpPr>
        <p:spPr>
          <a:xfrm>
            <a:off x="7704000" y="2736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39" name="CustomShape 25"/>
          <p:cNvSpPr/>
          <p:nvPr/>
        </p:nvSpPr>
        <p:spPr>
          <a:xfrm>
            <a:off x="6408000" y="2736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40" name="CustomShape 26"/>
          <p:cNvSpPr/>
          <p:nvPr/>
        </p:nvSpPr>
        <p:spPr>
          <a:xfrm>
            <a:off x="6408000" y="3600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41" name="CustomShape 27"/>
          <p:cNvSpPr/>
          <p:nvPr/>
        </p:nvSpPr>
        <p:spPr>
          <a:xfrm>
            <a:off x="5976000" y="3600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42" name="CustomShape 28"/>
          <p:cNvSpPr/>
          <p:nvPr/>
        </p:nvSpPr>
        <p:spPr>
          <a:xfrm>
            <a:off x="5976000" y="1872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43" name="CustomShape 29"/>
          <p:cNvSpPr/>
          <p:nvPr/>
        </p:nvSpPr>
        <p:spPr>
          <a:xfrm>
            <a:off x="6408000" y="1872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44" name="CustomShape 30"/>
          <p:cNvSpPr/>
          <p:nvPr/>
        </p:nvSpPr>
        <p:spPr>
          <a:xfrm>
            <a:off x="6840000" y="2304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45" name="CustomShape 31"/>
          <p:cNvSpPr/>
          <p:nvPr/>
        </p:nvSpPr>
        <p:spPr>
          <a:xfrm>
            <a:off x="7272000" y="2304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46" name="CustomShape 32"/>
          <p:cNvSpPr/>
          <p:nvPr/>
        </p:nvSpPr>
        <p:spPr>
          <a:xfrm>
            <a:off x="1152000" y="1998360"/>
            <a:ext cx="3418200" cy="8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42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b="0" lang="en-GB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takes perception into account</a:t>
            </a:r>
            <a:endParaRPr b="0" lang="en-GB" sz="13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perceptual range (e.g. 1 cell)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47" name="CustomShape 33"/>
          <p:cNvSpPr/>
          <p:nvPr/>
        </p:nvSpPr>
        <p:spPr>
          <a:xfrm>
            <a:off x="6408000" y="2304000"/>
            <a:ext cx="1294200" cy="129420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48" name="Group 34"/>
          <p:cNvGrpSpPr/>
          <p:nvPr/>
        </p:nvGrpSpPr>
        <p:grpSpPr>
          <a:xfrm>
            <a:off x="6840000" y="2736000"/>
            <a:ext cx="430200" cy="430200"/>
            <a:chOff x="6840000" y="2736000"/>
            <a:chExt cx="430200" cy="430200"/>
          </a:xfrm>
        </p:grpSpPr>
        <p:sp>
          <p:nvSpPr>
            <p:cNvPr id="349" name="CustomShape 35"/>
            <p:cNvSpPr/>
            <p:nvPr/>
          </p:nvSpPr>
          <p:spPr>
            <a:xfrm>
              <a:off x="6840000" y="2736000"/>
              <a:ext cx="430200" cy="430200"/>
            </a:xfrm>
            <a:prstGeom prst="rect">
              <a:avLst/>
            </a:prstGeom>
            <a:solidFill>
              <a:srgbClr val="c9211e">
                <a:alpha val="70000"/>
              </a:srgbClr>
            </a:solidFill>
            <a:ln>
              <a:solidFill>
                <a:srgbClr val="0d1d3a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50" name="Grafik 69" descr=""/>
            <p:cNvPicPr/>
            <p:nvPr/>
          </p:nvPicPr>
          <p:blipFill>
            <a:blip r:embed="rId1"/>
            <a:stretch/>
          </p:blipFill>
          <p:spPr>
            <a:xfrm>
              <a:off x="6886800" y="2772000"/>
              <a:ext cx="357480" cy="3574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51" name="CustomShape 36"/>
          <p:cNvSpPr/>
          <p:nvPr/>
        </p:nvSpPr>
        <p:spPr>
          <a:xfrm>
            <a:off x="7466400" y="4356000"/>
            <a:ext cx="430200" cy="430200"/>
          </a:xfrm>
          <a:prstGeom prst="rect">
            <a:avLst/>
          </a:prstGeom>
          <a:solidFill>
            <a:srgbClr val="c9211e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37"/>
          <p:cNvSpPr/>
          <p:nvPr/>
        </p:nvSpPr>
        <p:spPr>
          <a:xfrm>
            <a:off x="7920000" y="4407480"/>
            <a:ext cx="14742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Current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53" name="CustomShape 38"/>
          <p:cNvSpPr/>
          <p:nvPr/>
        </p:nvSpPr>
        <p:spPr>
          <a:xfrm>
            <a:off x="7956000" y="4911480"/>
            <a:ext cx="14382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Perceptual area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54" name="CustomShape 39"/>
          <p:cNvSpPr/>
          <p:nvPr/>
        </p:nvSpPr>
        <p:spPr>
          <a:xfrm>
            <a:off x="7446240" y="4911480"/>
            <a:ext cx="451800" cy="41472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mechanistic movement models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540000" y="1440000"/>
            <a:ext cx="34182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1.) Stochastic Movement Simulator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6336000" y="1455120"/>
            <a:ext cx="15822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Movement costs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58" name="CustomShape 4"/>
          <p:cNvSpPr/>
          <p:nvPr/>
        </p:nvSpPr>
        <p:spPr>
          <a:xfrm>
            <a:off x="6840000" y="1872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59" name="CustomShape 5"/>
          <p:cNvSpPr/>
          <p:nvPr/>
        </p:nvSpPr>
        <p:spPr>
          <a:xfrm>
            <a:off x="7272000" y="1872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0" name="CustomShape 6"/>
          <p:cNvSpPr/>
          <p:nvPr/>
        </p:nvSpPr>
        <p:spPr>
          <a:xfrm>
            <a:off x="7704000" y="1872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1" name="CustomShape 7"/>
          <p:cNvSpPr/>
          <p:nvPr/>
        </p:nvSpPr>
        <p:spPr>
          <a:xfrm>
            <a:off x="5976000" y="2304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2" name="CustomShape 8"/>
          <p:cNvSpPr/>
          <p:nvPr/>
        </p:nvSpPr>
        <p:spPr>
          <a:xfrm>
            <a:off x="6408000" y="2304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3" name="CustomShape 9"/>
          <p:cNvSpPr/>
          <p:nvPr/>
        </p:nvSpPr>
        <p:spPr>
          <a:xfrm>
            <a:off x="7704000" y="2304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4" name="CustomShape 10"/>
          <p:cNvSpPr/>
          <p:nvPr/>
        </p:nvSpPr>
        <p:spPr>
          <a:xfrm>
            <a:off x="5976000" y="2736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2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5" name="CustomShape 11"/>
          <p:cNvSpPr/>
          <p:nvPr/>
        </p:nvSpPr>
        <p:spPr>
          <a:xfrm>
            <a:off x="7272000" y="2736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6" name="CustomShape 12"/>
          <p:cNvSpPr/>
          <p:nvPr/>
        </p:nvSpPr>
        <p:spPr>
          <a:xfrm>
            <a:off x="5976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7" name="CustomShape 13"/>
          <p:cNvSpPr/>
          <p:nvPr/>
        </p:nvSpPr>
        <p:spPr>
          <a:xfrm>
            <a:off x="6408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8" name="CustomShape 14"/>
          <p:cNvSpPr/>
          <p:nvPr/>
        </p:nvSpPr>
        <p:spPr>
          <a:xfrm>
            <a:off x="6840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9" name="CustomShape 15"/>
          <p:cNvSpPr/>
          <p:nvPr/>
        </p:nvSpPr>
        <p:spPr>
          <a:xfrm>
            <a:off x="7272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70" name="CustomShape 16"/>
          <p:cNvSpPr/>
          <p:nvPr/>
        </p:nvSpPr>
        <p:spPr>
          <a:xfrm>
            <a:off x="7704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71" name="CustomShape 17"/>
          <p:cNvSpPr/>
          <p:nvPr/>
        </p:nvSpPr>
        <p:spPr>
          <a:xfrm>
            <a:off x="6840000" y="3600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72" name="CustomShape 18"/>
          <p:cNvSpPr/>
          <p:nvPr/>
        </p:nvSpPr>
        <p:spPr>
          <a:xfrm>
            <a:off x="7272000" y="3600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73" name="CustomShape 19"/>
          <p:cNvSpPr/>
          <p:nvPr/>
        </p:nvSpPr>
        <p:spPr>
          <a:xfrm>
            <a:off x="7704000" y="3600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74" name="CustomShape 20"/>
          <p:cNvSpPr/>
          <p:nvPr/>
        </p:nvSpPr>
        <p:spPr>
          <a:xfrm>
            <a:off x="5702400" y="4356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21"/>
          <p:cNvSpPr/>
          <p:nvPr/>
        </p:nvSpPr>
        <p:spPr>
          <a:xfrm>
            <a:off x="6156000" y="4407480"/>
            <a:ext cx="14742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Habitat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76" name="CustomShape 22"/>
          <p:cNvSpPr/>
          <p:nvPr/>
        </p:nvSpPr>
        <p:spPr>
          <a:xfrm>
            <a:off x="5702400" y="4896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23"/>
          <p:cNvSpPr/>
          <p:nvPr/>
        </p:nvSpPr>
        <p:spPr>
          <a:xfrm>
            <a:off x="6192000" y="4911480"/>
            <a:ext cx="14382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Matrix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78" name="CustomShape 24"/>
          <p:cNvSpPr/>
          <p:nvPr/>
        </p:nvSpPr>
        <p:spPr>
          <a:xfrm>
            <a:off x="7704000" y="2736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79" name="CustomShape 25"/>
          <p:cNvSpPr/>
          <p:nvPr/>
        </p:nvSpPr>
        <p:spPr>
          <a:xfrm>
            <a:off x="6408000" y="2736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80" name="CustomShape 26"/>
          <p:cNvSpPr/>
          <p:nvPr/>
        </p:nvSpPr>
        <p:spPr>
          <a:xfrm>
            <a:off x="6408000" y="3600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81" name="CustomShape 27"/>
          <p:cNvSpPr/>
          <p:nvPr/>
        </p:nvSpPr>
        <p:spPr>
          <a:xfrm>
            <a:off x="5976000" y="3600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82" name="CustomShape 28"/>
          <p:cNvSpPr/>
          <p:nvPr/>
        </p:nvSpPr>
        <p:spPr>
          <a:xfrm>
            <a:off x="5976000" y="1872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83" name="CustomShape 29"/>
          <p:cNvSpPr/>
          <p:nvPr/>
        </p:nvSpPr>
        <p:spPr>
          <a:xfrm>
            <a:off x="6408000" y="1872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84" name="CustomShape 30"/>
          <p:cNvSpPr/>
          <p:nvPr/>
        </p:nvSpPr>
        <p:spPr>
          <a:xfrm>
            <a:off x="6840000" y="2304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85" name="CustomShape 31"/>
          <p:cNvSpPr/>
          <p:nvPr/>
        </p:nvSpPr>
        <p:spPr>
          <a:xfrm>
            <a:off x="7272000" y="2304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86" name="CustomShape 32"/>
          <p:cNvSpPr/>
          <p:nvPr/>
        </p:nvSpPr>
        <p:spPr>
          <a:xfrm>
            <a:off x="1116000" y="1998360"/>
            <a:ext cx="4138200" cy="190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42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b="0" lang="en-GB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takes perception into account</a:t>
            </a:r>
            <a:endParaRPr b="0" lang="en-GB" sz="13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perceptual range (e.g. 1 cell)</a:t>
            </a:r>
            <a:endParaRPr b="0" lang="en-GB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decision of next direction based on:</a:t>
            </a:r>
            <a:endParaRPr b="0" lang="en-GB" sz="13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lowest average cost </a:t>
            </a:r>
            <a:endParaRPr b="0" lang="en-GB" sz="13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preceeding steps in memory (e.g. 3 steps)</a:t>
            </a:r>
            <a:endParaRPr b="0" lang="en-GB" sz="13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directional persistence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87" name="CustomShape 33"/>
          <p:cNvSpPr/>
          <p:nvPr/>
        </p:nvSpPr>
        <p:spPr>
          <a:xfrm>
            <a:off x="6408000" y="2304000"/>
            <a:ext cx="1294200" cy="129420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34"/>
          <p:cNvSpPr/>
          <p:nvPr/>
        </p:nvSpPr>
        <p:spPr>
          <a:xfrm>
            <a:off x="7466400" y="4356000"/>
            <a:ext cx="430200" cy="430200"/>
          </a:xfrm>
          <a:prstGeom prst="rect">
            <a:avLst/>
          </a:prstGeom>
          <a:solidFill>
            <a:srgbClr val="c9211e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35"/>
          <p:cNvSpPr/>
          <p:nvPr/>
        </p:nvSpPr>
        <p:spPr>
          <a:xfrm>
            <a:off x="7920000" y="4407480"/>
            <a:ext cx="14742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Current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90" name="CustomShape 36"/>
          <p:cNvSpPr/>
          <p:nvPr/>
        </p:nvSpPr>
        <p:spPr>
          <a:xfrm>
            <a:off x="7956000" y="4911480"/>
            <a:ext cx="14382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Perceptual area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91" name="CustomShape 37"/>
          <p:cNvSpPr/>
          <p:nvPr/>
        </p:nvSpPr>
        <p:spPr>
          <a:xfrm>
            <a:off x="7446240" y="4911480"/>
            <a:ext cx="451800" cy="41472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Line 38"/>
          <p:cNvSpPr/>
          <p:nvPr/>
        </p:nvSpPr>
        <p:spPr>
          <a:xfrm flipV="1">
            <a:off x="7488000" y="3420000"/>
            <a:ext cx="0" cy="36000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Line 39"/>
          <p:cNvSpPr/>
          <p:nvPr/>
        </p:nvSpPr>
        <p:spPr>
          <a:xfrm flipH="1">
            <a:off x="7522200" y="3826800"/>
            <a:ext cx="360000" cy="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Line 40"/>
          <p:cNvSpPr/>
          <p:nvPr/>
        </p:nvSpPr>
        <p:spPr>
          <a:xfrm flipH="1" flipV="1">
            <a:off x="7251840" y="3147840"/>
            <a:ext cx="200520" cy="17244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5" name="Group 41"/>
          <p:cNvGrpSpPr/>
          <p:nvPr/>
        </p:nvGrpSpPr>
        <p:grpSpPr>
          <a:xfrm>
            <a:off x="6840000" y="2736360"/>
            <a:ext cx="430200" cy="430200"/>
            <a:chOff x="6840000" y="2736360"/>
            <a:chExt cx="430200" cy="430200"/>
          </a:xfrm>
        </p:grpSpPr>
        <p:sp>
          <p:nvSpPr>
            <p:cNvPr id="396" name="CustomShape 42"/>
            <p:cNvSpPr/>
            <p:nvPr/>
          </p:nvSpPr>
          <p:spPr>
            <a:xfrm>
              <a:off x="6840000" y="2736360"/>
              <a:ext cx="430200" cy="430200"/>
            </a:xfrm>
            <a:prstGeom prst="rect">
              <a:avLst/>
            </a:prstGeom>
            <a:solidFill>
              <a:srgbClr val="c9211e">
                <a:alpha val="70000"/>
              </a:srgbClr>
            </a:solidFill>
            <a:ln>
              <a:solidFill>
                <a:srgbClr val="0d1d3a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97" name="Grafik 37_1" descr=""/>
            <p:cNvPicPr/>
            <p:nvPr/>
          </p:nvPicPr>
          <p:blipFill>
            <a:blip r:embed="rId1"/>
            <a:stretch/>
          </p:blipFill>
          <p:spPr>
            <a:xfrm>
              <a:off x="6886800" y="2772360"/>
              <a:ext cx="357480" cy="35748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mechanistic movement models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6840000" y="2736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540000" y="1440000"/>
            <a:ext cx="34182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1.) Stochastic Movement Simulator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01" name="CustomShape 4"/>
          <p:cNvSpPr/>
          <p:nvPr/>
        </p:nvSpPr>
        <p:spPr>
          <a:xfrm>
            <a:off x="6336000" y="1455120"/>
            <a:ext cx="15822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Movement costs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02" name="CustomShape 5"/>
          <p:cNvSpPr/>
          <p:nvPr/>
        </p:nvSpPr>
        <p:spPr>
          <a:xfrm>
            <a:off x="6840000" y="1872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3" name="CustomShape 6"/>
          <p:cNvSpPr/>
          <p:nvPr/>
        </p:nvSpPr>
        <p:spPr>
          <a:xfrm>
            <a:off x="7272000" y="1872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4" name="CustomShape 7"/>
          <p:cNvSpPr/>
          <p:nvPr/>
        </p:nvSpPr>
        <p:spPr>
          <a:xfrm>
            <a:off x="7704000" y="1872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5" name="CustomShape 8"/>
          <p:cNvSpPr/>
          <p:nvPr/>
        </p:nvSpPr>
        <p:spPr>
          <a:xfrm>
            <a:off x="5976000" y="2304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6" name="CustomShape 9"/>
          <p:cNvSpPr/>
          <p:nvPr/>
        </p:nvSpPr>
        <p:spPr>
          <a:xfrm>
            <a:off x="7704000" y="2304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7" name="CustomShape 10"/>
          <p:cNvSpPr/>
          <p:nvPr/>
        </p:nvSpPr>
        <p:spPr>
          <a:xfrm>
            <a:off x="5976000" y="2736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2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8" name="CustomShape 11"/>
          <p:cNvSpPr/>
          <p:nvPr/>
        </p:nvSpPr>
        <p:spPr>
          <a:xfrm>
            <a:off x="7272000" y="2736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9" name="CustomShape 12"/>
          <p:cNvSpPr/>
          <p:nvPr/>
        </p:nvSpPr>
        <p:spPr>
          <a:xfrm>
            <a:off x="5976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0" name="CustomShape 13"/>
          <p:cNvSpPr/>
          <p:nvPr/>
        </p:nvSpPr>
        <p:spPr>
          <a:xfrm>
            <a:off x="6408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1" name="CustomShape 14"/>
          <p:cNvSpPr/>
          <p:nvPr/>
        </p:nvSpPr>
        <p:spPr>
          <a:xfrm>
            <a:off x="6840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2" name="CustomShape 15"/>
          <p:cNvSpPr/>
          <p:nvPr/>
        </p:nvSpPr>
        <p:spPr>
          <a:xfrm>
            <a:off x="7272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3" name="CustomShape 16"/>
          <p:cNvSpPr/>
          <p:nvPr/>
        </p:nvSpPr>
        <p:spPr>
          <a:xfrm>
            <a:off x="7704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4" name="CustomShape 17"/>
          <p:cNvSpPr/>
          <p:nvPr/>
        </p:nvSpPr>
        <p:spPr>
          <a:xfrm>
            <a:off x="6840000" y="3600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5" name="CustomShape 18"/>
          <p:cNvSpPr/>
          <p:nvPr/>
        </p:nvSpPr>
        <p:spPr>
          <a:xfrm>
            <a:off x="7272000" y="3600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6" name="CustomShape 19"/>
          <p:cNvSpPr/>
          <p:nvPr/>
        </p:nvSpPr>
        <p:spPr>
          <a:xfrm>
            <a:off x="7704000" y="3600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7" name="CustomShape 20"/>
          <p:cNvSpPr/>
          <p:nvPr/>
        </p:nvSpPr>
        <p:spPr>
          <a:xfrm>
            <a:off x="5702400" y="4356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21"/>
          <p:cNvSpPr/>
          <p:nvPr/>
        </p:nvSpPr>
        <p:spPr>
          <a:xfrm>
            <a:off x="6156000" y="4407480"/>
            <a:ext cx="14742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Habitat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19" name="CustomShape 22"/>
          <p:cNvSpPr/>
          <p:nvPr/>
        </p:nvSpPr>
        <p:spPr>
          <a:xfrm>
            <a:off x="5702400" y="4896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23"/>
          <p:cNvSpPr/>
          <p:nvPr/>
        </p:nvSpPr>
        <p:spPr>
          <a:xfrm>
            <a:off x="6192000" y="4911480"/>
            <a:ext cx="14382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Matrix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21" name="CustomShape 24"/>
          <p:cNvSpPr/>
          <p:nvPr/>
        </p:nvSpPr>
        <p:spPr>
          <a:xfrm>
            <a:off x="7704000" y="2736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22" name="CustomShape 25"/>
          <p:cNvSpPr/>
          <p:nvPr/>
        </p:nvSpPr>
        <p:spPr>
          <a:xfrm>
            <a:off x="6408000" y="2736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23" name="CustomShape 26"/>
          <p:cNvSpPr/>
          <p:nvPr/>
        </p:nvSpPr>
        <p:spPr>
          <a:xfrm>
            <a:off x="6408000" y="3600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24" name="CustomShape 27"/>
          <p:cNvSpPr/>
          <p:nvPr/>
        </p:nvSpPr>
        <p:spPr>
          <a:xfrm>
            <a:off x="5976000" y="3600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25" name="CustomShape 28"/>
          <p:cNvSpPr/>
          <p:nvPr/>
        </p:nvSpPr>
        <p:spPr>
          <a:xfrm>
            <a:off x="5976000" y="1872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26" name="CustomShape 29"/>
          <p:cNvSpPr/>
          <p:nvPr/>
        </p:nvSpPr>
        <p:spPr>
          <a:xfrm>
            <a:off x="6408000" y="1872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27" name="CustomShape 30"/>
          <p:cNvSpPr/>
          <p:nvPr/>
        </p:nvSpPr>
        <p:spPr>
          <a:xfrm>
            <a:off x="6840000" y="2304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28" name="CustomShape 31"/>
          <p:cNvSpPr/>
          <p:nvPr/>
        </p:nvSpPr>
        <p:spPr>
          <a:xfrm>
            <a:off x="7272000" y="2304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29" name="CustomShape 32"/>
          <p:cNvSpPr/>
          <p:nvPr/>
        </p:nvSpPr>
        <p:spPr>
          <a:xfrm>
            <a:off x="1116000" y="1998360"/>
            <a:ext cx="4138200" cy="190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42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b="0" lang="en-GB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takes perception into account</a:t>
            </a:r>
            <a:endParaRPr b="0" lang="en-GB" sz="13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perceptual range (e.g. 1 cell)</a:t>
            </a:r>
            <a:endParaRPr b="0" lang="en-GB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decision of next direction based on:</a:t>
            </a:r>
            <a:endParaRPr b="0" lang="en-GB" sz="13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lowest average cost </a:t>
            </a:r>
            <a:endParaRPr b="0" lang="en-GB" sz="13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preceeding steps in memory (e.g. 3 steps)</a:t>
            </a:r>
            <a:endParaRPr b="0" lang="en-GB" sz="13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directional persistence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30" name="CustomShape 33"/>
          <p:cNvSpPr/>
          <p:nvPr/>
        </p:nvSpPr>
        <p:spPr>
          <a:xfrm>
            <a:off x="5976000" y="1872000"/>
            <a:ext cx="1294200" cy="129420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34"/>
          <p:cNvSpPr/>
          <p:nvPr/>
        </p:nvSpPr>
        <p:spPr>
          <a:xfrm>
            <a:off x="7466400" y="4356000"/>
            <a:ext cx="430200" cy="430200"/>
          </a:xfrm>
          <a:prstGeom prst="rect">
            <a:avLst/>
          </a:prstGeom>
          <a:solidFill>
            <a:srgbClr val="c9211e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35"/>
          <p:cNvSpPr/>
          <p:nvPr/>
        </p:nvSpPr>
        <p:spPr>
          <a:xfrm>
            <a:off x="7920000" y="4407480"/>
            <a:ext cx="14742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Current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33" name="CustomShape 36"/>
          <p:cNvSpPr/>
          <p:nvPr/>
        </p:nvSpPr>
        <p:spPr>
          <a:xfrm>
            <a:off x="7956000" y="4911480"/>
            <a:ext cx="14382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Perceptual area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34" name="CustomShape 37"/>
          <p:cNvSpPr/>
          <p:nvPr/>
        </p:nvSpPr>
        <p:spPr>
          <a:xfrm>
            <a:off x="7446240" y="4911480"/>
            <a:ext cx="451800" cy="41472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Line 38"/>
          <p:cNvSpPr/>
          <p:nvPr/>
        </p:nvSpPr>
        <p:spPr>
          <a:xfrm flipV="1">
            <a:off x="7488000" y="3420000"/>
            <a:ext cx="0" cy="36000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Line 39"/>
          <p:cNvSpPr/>
          <p:nvPr/>
        </p:nvSpPr>
        <p:spPr>
          <a:xfrm flipH="1">
            <a:off x="7522200" y="3826800"/>
            <a:ext cx="360000" cy="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Line 40"/>
          <p:cNvSpPr/>
          <p:nvPr/>
        </p:nvSpPr>
        <p:spPr>
          <a:xfrm flipH="1" flipV="1">
            <a:off x="7107840" y="3039840"/>
            <a:ext cx="327600" cy="28080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Line 41"/>
          <p:cNvSpPr/>
          <p:nvPr/>
        </p:nvSpPr>
        <p:spPr>
          <a:xfrm flipH="1" flipV="1">
            <a:off x="6807240" y="2719080"/>
            <a:ext cx="200520" cy="17244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9" name="Group 42"/>
          <p:cNvGrpSpPr/>
          <p:nvPr/>
        </p:nvGrpSpPr>
        <p:grpSpPr>
          <a:xfrm>
            <a:off x="6408000" y="2304360"/>
            <a:ext cx="430200" cy="430200"/>
            <a:chOff x="6408000" y="2304360"/>
            <a:chExt cx="430200" cy="430200"/>
          </a:xfrm>
        </p:grpSpPr>
        <p:sp>
          <p:nvSpPr>
            <p:cNvPr id="440" name="CustomShape 43"/>
            <p:cNvSpPr/>
            <p:nvPr/>
          </p:nvSpPr>
          <p:spPr>
            <a:xfrm>
              <a:off x="6408000" y="2304360"/>
              <a:ext cx="430200" cy="430200"/>
            </a:xfrm>
            <a:prstGeom prst="rect">
              <a:avLst/>
            </a:prstGeom>
            <a:solidFill>
              <a:srgbClr val="c9211e">
                <a:alpha val="70000"/>
              </a:srgbClr>
            </a:solidFill>
            <a:ln>
              <a:solidFill>
                <a:srgbClr val="0d1d3a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41" name="Grafik 37_0" descr=""/>
            <p:cNvPicPr/>
            <p:nvPr/>
          </p:nvPicPr>
          <p:blipFill>
            <a:blip r:embed="rId1"/>
            <a:stretch/>
          </p:blipFill>
          <p:spPr>
            <a:xfrm>
              <a:off x="6454800" y="2340360"/>
              <a:ext cx="357480" cy="35748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mechanistic movement models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540000" y="1440000"/>
            <a:ext cx="34182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2.) Correlated Random Walk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6012000" y="1455120"/>
            <a:ext cx="22662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f345a"/>
                </a:solidFill>
                <a:latin typeface="TeX Gyre Heros"/>
                <a:ea typeface="DejaVu Sans"/>
              </a:rPr>
              <a:t>no consideration of costs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45" name="CustomShape 4"/>
          <p:cNvSpPr/>
          <p:nvPr/>
        </p:nvSpPr>
        <p:spPr>
          <a:xfrm>
            <a:off x="6840000" y="1872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5"/>
          <p:cNvSpPr/>
          <p:nvPr/>
        </p:nvSpPr>
        <p:spPr>
          <a:xfrm>
            <a:off x="7272000" y="1872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6"/>
          <p:cNvSpPr/>
          <p:nvPr/>
        </p:nvSpPr>
        <p:spPr>
          <a:xfrm>
            <a:off x="7704000" y="1872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7"/>
          <p:cNvSpPr/>
          <p:nvPr/>
        </p:nvSpPr>
        <p:spPr>
          <a:xfrm>
            <a:off x="5976000" y="2304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8"/>
          <p:cNvSpPr/>
          <p:nvPr/>
        </p:nvSpPr>
        <p:spPr>
          <a:xfrm>
            <a:off x="6408000" y="2304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9"/>
          <p:cNvSpPr/>
          <p:nvPr/>
        </p:nvSpPr>
        <p:spPr>
          <a:xfrm>
            <a:off x="7704000" y="2304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10"/>
          <p:cNvSpPr/>
          <p:nvPr/>
        </p:nvSpPr>
        <p:spPr>
          <a:xfrm>
            <a:off x="5976000" y="2736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11"/>
          <p:cNvSpPr/>
          <p:nvPr/>
        </p:nvSpPr>
        <p:spPr>
          <a:xfrm>
            <a:off x="7272000" y="2736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12"/>
          <p:cNvSpPr/>
          <p:nvPr/>
        </p:nvSpPr>
        <p:spPr>
          <a:xfrm>
            <a:off x="5976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13"/>
          <p:cNvSpPr/>
          <p:nvPr/>
        </p:nvSpPr>
        <p:spPr>
          <a:xfrm>
            <a:off x="6408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14"/>
          <p:cNvSpPr/>
          <p:nvPr/>
        </p:nvSpPr>
        <p:spPr>
          <a:xfrm>
            <a:off x="6840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15"/>
          <p:cNvSpPr/>
          <p:nvPr/>
        </p:nvSpPr>
        <p:spPr>
          <a:xfrm>
            <a:off x="7272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16"/>
          <p:cNvSpPr/>
          <p:nvPr/>
        </p:nvSpPr>
        <p:spPr>
          <a:xfrm>
            <a:off x="7704000" y="3168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17"/>
          <p:cNvSpPr/>
          <p:nvPr/>
        </p:nvSpPr>
        <p:spPr>
          <a:xfrm>
            <a:off x="6840000" y="3600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18"/>
          <p:cNvSpPr/>
          <p:nvPr/>
        </p:nvSpPr>
        <p:spPr>
          <a:xfrm>
            <a:off x="7272000" y="3600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19"/>
          <p:cNvSpPr/>
          <p:nvPr/>
        </p:nvSpPr>
        <p:spPr>
          <a:xfrm>
            <a:off x="7704000" y="3600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20"/>
          <p:cNvSpPr/>
          <p:nvPr/>
        </p:nvSpPr>
        <p:spPr>
          <a:xfrm>
            <a:off x="5990400" y="435600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21"/>
          <p:cNvSpPr/>
          <p:nvPr/>
        </p:nvSpPr>
        <p:spPr>
          <a:xfrm>
            <a:off x="6444000" y="4407480"/>
            <a:ext cx="14742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Habitat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63" name="CustomShape 22"/>
          <p:cNvSpPr/>
          <p:nvPr/>
        </p:nvSpPr>
        <p:spPr>
          <a:xfrm>
            <a:off x="5990400" y="4896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23"/>
          <p:cNvSpPr/>
          <p:nvPr/>
        </p:nvSpPr>
        <p:spPr>
          <a:xfrm>
            <a:off x="6480000" y="4911480"/>
            <a:ext cx="14382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Matrix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65" name="CustomShape 24"/>
          <p:cNvSpPr/>
          <p:nvPr/>
        </p:nvSpPr>
        <p:spPr>
          <a:xfrm>
            <a:off x="7704000" y="2736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25"/>
          <p:cNvSpPr/>
          <p:nvPr/>
        </p:nvSpPr>
        <p:spPr>
          <a:xfrm>
            <a:off x="6840000" y="2736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26"/>
          <p:cNvSpPr/>
          <p:nvPr/>
        </p:nvSpPr>
        <p:spPr>
          <a:xfrm>
            <a:off x="6408000" y="2736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27"/>
          <p:cNvSpPr/>
          <p:nvPr/>
        </p:nvSpPr>
        <p:spPr>
          <a:xfrm>
            <a:off x="6408000" y="3600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28"/>
          <p:cNvSpPr/>
          <p:nvPr/>
        </p:nvSpPr>
        <p:spPr>
          <a:xfrm>
            <a:off x="5976000" y="3600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29"/>
          <p:cNvSpPr/>
          <p:nvPr/>
        </p:nvSpPr>
        <p:spPr>
          <a:xfrm>
            <a:off x="5976000" y="1872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30"/>
          <p:cNvSpPr/>
          <p:nvPr/>
        </p:nvSpPr>
        <p:spPr>
          <a:xfrm>
            <a:off x="6408000" y="1872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31"/>
          <p:cNvSpPr/>
          <p:nvPr/>
        </p:nvSpPr>
        <p:spPr>
          <a:xfrm>
            <a:off x="6840000" y="2304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32"/>
          <p:cNvSpPr/>
          <p:nvPr/>
        </p:nvSpPr>
        <p:spPr>
          <a:xfrm>
            <a:off x="7272000" y="230400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33"/>
          <p:cNvSpPr/>
          <p:nvPr/>
        </p:nvSpPr>
        <p:spPr>
          <a:xfrm>
            <a:off x="1152000" y="1998360"/>
            <a:ext cx="3778200" cy="55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42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b="0" lang="en-GB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considers continuous space, not grid cells</a:t>
            </a:r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mechanistic movement models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76" name="CustomShape 2"/>
          <p:cNvSpPr/>
          <p:nvPr/>
        </p:nvSpPr>
        <p:spPr>
          <a:xfrm>
            <a:off x="540000" y="1440000"/>
            <a:ext cx="34182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2.) Correlated Random Walk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77" name="CustomShape 3"/>
          <p:cNvSpPr/>
          <p:nvPr/>
        </p:nvSpPr>
        <p:spPr>
          <a:xfrm>
            <a:off x="1152000" y="1998360"/>
            <a:ext cx="3778200" cy="8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42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b="0" lang="en-GB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considers continuous space, not grid cells</a:t>
            </a:r>
            <a:endParaRPr b="0" lang="en-GB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draws direction from a distribution: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78" name="CustomShape 4"/>
          <p:cNvSpPr/>
          <p:nvPr/>
        </p:nvSpPr>
        <p:spPr>
          <a:xfrm>
            <a:off x="5702400" y="435852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5"/>
          <p:cNvSpPr/>
          <p:nvPr/>
        </p:nvSpPr>
        <p:spPr>
          <a:xfrm>
            <a:off x="6156000" y="4410000"/>
            <a:ext cx="14742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Habitat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80" name="CustomShape 6"/>
          <p:cNvSpPr/>
          <p:nvPr/>
        </p:nvSpPr>
        <p:spPr>
          <a:xfrm>
            <a:off x="5702400" y="489852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7"/>
          <p:cNvSpPr/>
          <p:nvPr/>
        </p:nvSpPr>
        <p:spPr>
          <a:xfrm>
            <a:off x="6192000" y="4914000"/>
            <a:ext cx="14382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Matrix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82" name="CustomShape 8"/>
          <p:cNvSpPr/>
          <p:nvPr/>
        </p:nvSpPr>
        <p:spPr>
          <a:xfrm>
            <a:off x="7466400" y="4358520"/>
            <a:ext cx="430200" cy="430200"/>
          </a:xfrm>
          <a:prstGeom prst="rect">
            <a:avLst/>
          </a:prstGeom>
          <a:solidFill>
            <a:srgbClr val="c9211e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9"/>
          <p:cNvSpPr/>
          <p:nvPr/>
        </p:nvSpPr>
        <p:spPr>
          <a:xfrm>
            <a:off x="7920000" y="4410000"/>
            <a:ext cx="14742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Current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84" name="CustomShape 10"/>
          <p:cNvSpPr/>
          <p:nvPr/>
        </p:nvSpPr>
        <p:spPr>
          <a:xfrm>
            <a:off x="6012000" y="1455480"/>
            <a:ext cx="22662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f345a"/>
                </a:solidFill>
                <a:latin typeface="TeX Gyre Heros"/>
                <a:ea typeface="DejaVu Sans"/>
              </a:rPr>
              <a:t>no consideration of costs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85" name="CustomShape 11"/>
          <p:cNvSpPr/>
          <p:nvPr/>
        </p:nvSpPr>
        <p:spPr>
          <a:xfrm>
            <a:off x="6840000" y="187236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12"/>
          <p:cNvSpPr/>
          <p:nvPr/>
        </p:nvSpPr>
        <p:spPr>
          <a:xfrm>
            <a:off x="7272000" y="187236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13"/>
          <p:cNvSpPr/>
          <p:nvPr/>
        </p:nvSpPr>
        <p:spPr>
          <a:xfrm>
            <a:off x="7704000" y="187236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14"/>
          <p:cNvSpPr/>
          <p:nvPr/>
        </p:nvSpPr>
        <p:spPr>
          <a:xfrm>
            <a:off x="5976000" y="230436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15"/>
          <p:cNvSpPr/>
          <p:nvPr/>
        </p:nvSpPr>
        <p:spPr>
          <a:xfrm>
            <a:off x="6408000" y="230436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16"/>
          <p:cNvSpPr/>
          <p:nvPr/>
        </p:nvSpPr>
        <p:spPr>
          <a:xfrm>
            <a:off x="7704000" y="230436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17"/>
          <p:cNvSpPr/>
          <p:nvPr/>
        </p:nvSpPr>
        <p:spPr>
          <a:xfrm>
            <a:off x="5976000" y="273636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18"/>
          <p:cNvSpPr/>
          <p:nvPr/>
        </p:nvSpPr>
        <p:spPr>
          <a:xfrm>
            <a:off x="7272000" y="273636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19"/>
          <p:cNvSpPr/>
          <p:nvPr/>
        </p:nvSpPr>
        <p:spPr>
          <a:xfrm>
            <a:off x="5976000" y="316836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20"/>
          <p:cNvSpPr/>
          <p:nvPr/>
        </p:nvSpPr>
        <p:spPr>
          <a:xfrm>
            <a:off x="6408000" y="316836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21"/>
          <p:cNvSpPr/>
          <p:nvPr/>
        </p:nvSpPr>
        <p:spPr>
          <a:xfrm>
            <a:off x="6840000" y="316836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22"/>
          <p:cNvSpPr/>
          <p:nvPr/>
        </p:nvSpPr>
        <p:spPr>
          <a:xfrm>
            <a:off x="7272000" y="316836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23"/>
          <p:cNvSpPr/>
          <p:nvPr/>
        </p:nvSpPr>
        <p:spPr>
          <a:xfrm>
            <a:off x="7704000" y="316836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24"/>
          <p:cNvSpPr/>
          <p:nvPr/>
        </p:nvSpPr>
        <p:spPr>
          <a:xfrm>
            <a:off x="6840000" y="360036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25"/>
          <p:cNvSpPr/>
          <p:nvPr/>
        </p:nvSpPr>
        <p:spPr>
          <a:xfrm>
            <a:off x="7272000" y="360036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26"/>
          <p:cNvSpPr/>
          <p:nvPr/>
        </p:nvSpPr>
        <p:spPr>
          <a:xfrm>
            <a:off x="7704000" y="3600360"/>
            <a:ext cx="430200" cy="43020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27"/>
          <p:cNvSpPr/>
          <p:nvPr/>
        </p:nvSpPr>
        <p:spPr>
          <a:xfrm>
            <a:off x="7704000" y="273636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28"/>
          <p:cNvSpPr/>
          <p:nvPr/>
        </p:nvSpPr>
        <p:spPr>
          <a:xfrm>
            <a:off x="6408000" y="273636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29"/>
          <p:cNvSpPr/>
          <p:nvPr/>
        </p:nvSpPr>
        <p:spPr>
          <a:xfrm>
            <a:off x="6408000" y="360036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30"/>
          <p:cNvSpPr/>
          <p:nvPr/>
        </p:nvSpPr>
        <p:spPr>
          <a:xfrm>
            <a:off x="5976000" y="360036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31"/>
          <p:cNvSpPr/>
          <p:nvPr/>
        </p:nvSpPr>
        <p:spPr>
          <a:xfrm>
            <a:off x="5976000" y="187236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32"/>
          <p:cNvSpPr/>
          <p:nvPr/>
        </p:nvSpPr>
        <p:spPr>
          <a:xfrm>
            <a:off x="6408000" y="187236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33"/>
          <p:cNvSpPr/>
          <p:nvPr/>
        </p:nvSpPr>
        <p:spPr>
          <a:xfrm>
            <a:off x="6840000" y="230436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34"/>
          <p:cNvSpPr/>
          <p:nvPr/>
        </p:nvSpPr>
        <p:spPr>
          <a:xfrm>
            <a:off x="7272000" y="2304360"/>
            <a:ext cx="430200" cy="43020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9" name="Group 35"/>
          <p:cNvGrpSpPr/>
          <p:nvPr/>
        </p:nvGrpSpPr>
        <p:grpSpPr>
          <a:xfrm>
            <a:off x="6840000" y="2736360"/>
            <a:ext cx="430200" cy="430200"/>
            <a:chOff x="6840000" y="2736360"/>
            <a:chExt cx="430200" cy="430200"/>
          </a:xfrm>
        </p:grpSpPr>
        <p:sp>
          <p:nvSpPr>
            <p:cNvPr id="510" name="CustomShape 36"/>
            <p:cNvSpPr/>
            <p:nvPr/>
          </p:nvSpPr>
          <p:spPr>
            <a:xfrm>
              <a:off x="6840000" y="2736360"/>
              <a:ext cx="430200" cy="430200"/>
            </a:xfrm>
            <a:prstGeom prst="rect">
              <a:avLst/>
            </a:prstGeom>
            <a:solidFill>
              <a:srgbClr val="c9211e">
                <a:alpha val="70000"/>
              </a:srgbClr>
            </a:solidFill>
            <a:ln>
              <a:solidFill>
                <a:srgbClr val="0d1d3a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11" name="Grafik 37" descr=""/>
            <p:cNvPicPr/>
            <p:nvPr/>
          </p:nvPicPr>
          <p:blipFill>
            <a:blip r:embed="rId1"/>
            <a:stretch/>
          </p:blipFill>
          <p:spPr>
            <a:xfrm>
              <a:off x="6886800" y="2772360"/>
              <a:ext cx="357480" cy="3574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12" name="Line 37"/>
          <p:cNvSpPr/>
          <p:nvPr/>
        </p:nvSpPr>
        <p:spPr>
          <a:xfrm>
            <a:off x="1832400" y="4035600"/>
            <a:ext cx="1767600" cy="0"/>
          </a:xfrm>
          <a:prstGeom prst="line">
            <a:avLst/>
          </a:prstGeom>
          <a:ln w="10800">
            <a:solidFill>
              <a:srgbClr val="15293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Line 38"/>
          <p:cNvSpPr/>
          <p:nvPr/>
        </p:nvSpPr>
        <p:spPr>
          <a:xfrm flipV="1">
            <a:off x="1972800" y="3276000"/>
            <a:ext cx="0" cy="903600"/>
          </a:xfrm>
          <a:prstGeom prst="line">
            <a:avLst/>
          </a:prstGeom>
          <a:ln w="10800">
            <a:solidFill>
              <a:srgbClr val="15293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39"/>
          <p:cNvSpPr/>
          <p:nvPr/>
        </p:nvSpPr>
        <p:spPr>
          <a:xfrm>
            <a:off x="3315600" y="4032000"/>
            <a:ext cx="82260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50" spc="-1" strike="noStrike">
                <a:solidFill>
                  <a:srgbClr val="052d51"/>
                </a:solidFill>
                <a:latin typeface="TeX Gyre Heros"/>
                <a:ea typeface="DejaVu Sans"/>
              </a:rPr>
              <a:t>direction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515" name="CustomShape 40"/>
          <p:cNvSpPr/>
          <p:nvPr/>
        </p:nvSpPr>
        <p:spPr>
          <a:xfrm>
            <a:off x="1695600" y="3132000"/>
            <a:ext cx="31860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50" spc="-1" strike="noStrike">
                <a:solidFill>
                  <a:srgbClr val="052d51"/>
                </a:solidFill>
                <a:latin typeface="TeX Gyre Heros"/>
                <a:ea typeface="DejaVu Sans"/>
              </a:rPr>
              <a:t>p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516" name="Line 41"/>
          <p:cNvSpPr/>
          <p:nvPr/>
        </p:nvSpPr>
        <p:spPr>
          <a:xfrm flipV="1">
            <a:off x="6660000" y="3060000"/>
            <a:ext cx="360000" cy="90000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Line 42"/>
          <p:cNvSpPr/>
          <p:nvPr/>
        </p:nvSpPr>
        <p:spPr>
          <a:xfrm flipV="1">
            <a:off x="7064280" y="2376000"/>
            <a:ext cx="999720" cy="54900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18" name="Group 43"/>
          <p:cNvGrpSpPr/>
          <p:nvPr/>
        </p:nvGrpSpPr>
        <p:grpSpPr>
          <a:xfrm>
            <a:off x="2052000" y="3456000"/>
            <a:ext cx="1402200" cy="538200"/>
            <a:chOff x="2052000" y="3456000"/>
            <a:chExt cx="1402200" cy="538200"/>
          </a:xfrm>
        </p:grpSpPr>
        <p:sp>
          <p:nvSpPr>
            <p:cNvPr id="519" name="CustomShape 44"/>
            <p:cNvSpPr/>
            <p:nvPr/>
          </p:nvSpPr>
          <p:spPr>
            <a:xfrm>
              <a:off x="2052000" y="3456000"/>
              <a:ext cx="700200" cy="538200"/>
            </a:xfrm>
            <a:custGeom>
              <a:avLst/>
              <a:gdLst/>
              <a:ahLst/>
              <a:rect l="l" t="t" r="r" b="b"/>
              <a:pathLst>
                <a:path w="1951" h="1501">
                  <a:moveTo>
                    <a:pt x="0" y="1500"/>
                  </a:moveTo>
                  <a:cubicBezTo>
                    <a:pt x="1300" y="1500"/>
                    <a:pt x="1300" y="0"/>
                    <a:pt x="1950" y="0"/>
                  </a:cubicBezTo>
                </a:path>
              </a:pathLst>
            </a:custGeom>
            <a:noFill/>
            <a:ln w="18000">
              <a:solidFill>
                <a:srgbClr val="001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45"/>
            <p:cNvSpPr/>
            <p:nvPr/>
          </p:nvSpPr>
          <p:spPr>
            <a:xfrm>
              <a:off x="2754000" y="3456000"/>
              <a:ext cx="700200" cy="538200"/>
            </a:xfrm>
            <a:custGeom>
              <a:avLst/>
              <a:gdLst/>
              <a:ahLst/>
              <a:rect l="l" t="t" r="r" b="b"/>
              <a:pathLst>
                <a:path w="1951" h="1501">
                  <a:moveTo>
                    <a:pt x="1950" y="1500"/>
                  </a:moveTo>
                  <a:cubicBezTo>
                    <a:pt x="650" y="1500"/>
                    <a:pt x="650" y="0"/>
                    <a:pt x="0" y="0"/>
                  </a:cubicBezTo>
                </a:path>
              </a:pathLst>
            </a:custGeom>
            <a:noFill/>
            <a:ln w="18000">
              <a:solidFill>
                <a:srgbClr val="001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1" name="Line 46"/>
          <p:cNvSpPr/>
          <p:nvPr/>
        </p:nvSpPr>
        <p:spPr>
          <a:xfrm flipV="1">
            <a:off x="2746080" y="3456000"/>
            <a:ext cx="0" cy="648000"/>
          </a:xfrm>
          <a:prstGeom prst="line">
            <a:avLst/>
          </a:prstGeom>
          <a:ln w="10800">
            <a:solidFill>
              <a:srgbClr val="001326"/>
            </a:solidFill>
            <a:custDash>
              <a:ds d="6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47"/>
          <p:cNvSpPr/>
          <p:nvPr/>
        </p:nvSpPr>
        <p:spPr>
          <a:xfrm>
            <a:off x="2415600" y="4104000"/>
            <a:ext cx="822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50" spc="-1" strike="noStrike">
                <a:solidFill>
                  <a:srgbClr val="052d51"/>
                </a:solidFill>
                <a:latin typeface="TeX Gyre Heros"/>
                <a:ea typeface="DejaVu Sans"/>
              </a:rPr>
              <a:t>direction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050" spc="-1" strike="noStrike">
                <a:solidFill>
                  <a:srgbClr val="052d51"/>
                </a:solidFill>
                <a:latin typeface="TeX Gyre Heros"/>
                <a:ea typeface="DejaVu Sans"/>
              </a:rPr>
              <a:t>of travel</a:t>
            </a:r>
            <a:endParaRPr b="0" lang="en-GB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three phases of dispersal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2432160" y="2251440"/>
            <a:ext cx="2433600" cy="321084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3"/>
          <p:cNvSpPr/>
          <p:nvPr/>
        </p:nvSpPr>
        <p:spPr>
          <a:xfrm>
            <a:off x="2635920" y="258912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26" name="CustomShape 4"/>
          <p:cNvSpPr/>
          <p:nvPr/>
        </p:nvSpPr>
        <p:spPr>
          <a:xfrm>
            <a:off x="2635920" y="366624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27" name="CustomShape 5"/>
          <p:cNvSpPr/>
          <p:nvPr/>
        </p:nvSpPr>
        <p:spPr>
          <a:xfrm>
            <a:off x="2635920" y="474912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28" name="CustomShape 6"/>
          <p:cNvSpPr/>
          <p:nvPr/>
        </p:nvSpPr>
        <p:spPr>
          <a:xfrm rot="5400000">
            <a:off x="3312720" y="3281040"/>
            <a:ext cx="682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7"/>
          <p:cNvSpPr/>
          <p:nvPr/>
        </p:nvSpPr>
        <p:spPr>
          <a:xfrm rot="5400000">
            <a:off x="3312720" y="4390200"/>
            <a:ext cx="682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8"/>
          <p:cNvSpPr/>
          <p:nvPr/>
        </p:nvSpPr>
        <p:spPr>
          <a:xfrm>
            <a:off x="4991400" y="4738320"/>
            <a:ext cx="346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Establish in a new habitat site /area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31" name="" descr=""/>
          <p:cNvPicPr/>
          <p:nvPr/>
        </p:nvPicPr>
        <p:blipFill>
          <a:blip r:embed="rId1"/>
          <a:stretch/>
        </p:blipFill>
        <p:spPr>
          <a:xfrm>
            <a:off x="1408320" y="4674960"/>
            <a:ext cx="571320" cy="71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three phases of dispersal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33" name="CustomShape 2"/>
          <p:cNvSpPr/>
          <p:nvPr/>
        </p:nvSpPr>
        <p:spPr>
          <a:xfrm>
            <a:off x="2432160" y="2251440"/>
            <a:ext cx="2433600" cy="321084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3"/>
          <p:cNvSpPr/>
          <p:nvPr/>
        </p:nvSpPr>
        <p:spPr>
          <a:xfrm>
            <a:off x="2635920" y="258912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35" name="CustomShape 4"/>
          <p:cNvSpPr/>
          <p:nvPr/>
        </p:nvSpPr>
        <p:spPr>
          <a:xfrm>
            <a:off x="2635920" y="366624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36" name="CustomShape 5"/>
          <p:cNvSpPr/>
          <p:nvPr/>
        </p:nvSpPr>
        <p:spPr>
          <a:xfrm>
            <a:off x="2635920" y="4749120"/>
            <a:ext cx="2026080" cy="3812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37" name="CustomShape 6"/>
          <p:cNvSpPr/>
          <p:nvPr/>
        </p:nvSpPr>
        <p:spPr>
          <a:xfrm rot="5400000">
            <a:off x="3312720" y="3281040"/>
            <a:ext cx="682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7"/>
          <p:cNvSpPr/>
          <p:nvPr/>
        </p:nvSpPr>
        <p:spPr>
          <a:xfrm rot="5400000">
            <a:off x="3312720" y="4390200"/>
            <a:ext cx="682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8"/>
          <p:cNvSpPr/>
          <p:nvPr/>
        </p:nvSpPr>
        <p:spPr>
          <a:xfrm>
            <a:off x="5071320" y="4749120"/>
            <a:ext cx="40356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Settlement probability:</a:t>
            </a:r>
            <a:endParaRPr b="0" lang="en-GB" sz="1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probability that an individual will stay in a new habitat patch </a:t>
            </a:r>
            <a:endParaRPr b="0" lang="en-GB" sz="1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can be density-dependent (analogous to emigration probability)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40" name="" descr=""/>
          <p:cNvPicPr/>
          <p:nvPr/>
        </p:nvPicPr>
        <p:blipFill>
          <a:blip r:embed="rId1"/>
          <a:stretch/>
        </p:blipFill>
        <p:spPr>
          <a:xfrm>
            <a:off x="1407960" y="4674960"/>
            <a:ext cx="571320" cy="71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5" dur="indefinite" restart="never" nodeType="tmRoot">
          <p:childTnLst>
            <p:seq>
              <p:cTn id="166" dur="indefinite" nodeType="mainSeq">
                <p:childTnLst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rafik 11" descr=""/>
          <p:cNvPicPr/>
          <p:nvPr/>
        </p:nvPicPr>
        <p:blipFill>
          <a:blip r:embed="rId1"/>
          <a:stretch/>
        </p:blipFill>
        <p:spPr>
          <a:xfrm>
            <a:off x="166320" y="1866960"/>
            <a:ext cx="1457280" cy="1488240"/>
          </a:xfrm>
          <a:prstGeom prst="rect">
            <a:avLst/>
          </a:prstGeom>
          <a:ln>
            <a:noFill/>
          </a:ln>
        </p:spPr>
      </p:pic>
      <p:sp>
        <p:nvSpPr>
          <p:cNvPr id="542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 overview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43" name="CustomShape 2"/>
          <p:cNvSpPr/>
          <p:nvPr/>
        </p:nvSpPr>
        <p:spPr>
          <a:xfrm>
            <a:off x="57600" y="6458040"/>
            <a:ext cx="648144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7f7f7f"/>
                </a:solidFill>
                <a:latin typeface="Calibri"/>
                <a:ea typeface="DejaVu Sans"/>
              </a:rPr>
              <a:t>Malchow et al. (2021) Ecography. DOI: 10.1111/ecog.05689 .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7f7f7f"/>
                </a:solidFill>
                <a:latin typeface="Calibri"/>
                <a:ea typeface="DejaVu Sans"/>
              </a:rPr>
              <a:t>Building on  Bocedi et al. (2014) Methods Ecol Evol 5: 388-396. &amp; Bocedi et al. (2021) Ecography. DOI: 10.1111/ecog.05687.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544" name="Bild 14" descr=""/>
          <p:cNvPicPr/>
          <p:nvPr/>
        </p:nvPicPr>
        <p:blipFill>
          <a:blip r:embed="rId2"/>
          <a:stretch/>
        </p:blipFill>
        <p:spPr>
          <a:xfrm>
            <a:off x="7632720" y="6217560"/>
            <a:ext cx="1279440" cy="638640"/>
          </a:xfrm>
          <a:prstGeom prst="rect">
            <a:avLst/>
          </a:prstGeom>
          <a:ln>
            <a:noFill/>
          </a:ln>
        </p:spPr>
      </p:pic>
      <p:pic>
        <p:nvPicPr>
          <p:cNvPr id="545" name="Picture 2" descr=""/>
          <p:cNvPicPr/>
          <p:nvPr/>
        </p:nvPicPr>
        <p:blipFill>
          <a:blip r:embed="rId3"/>
          <a:stretch/>
        </p:blipFill>
        <p:spPr>
          <a:xfrm>
            <a:off x="1903320" y="1155600"/>
            <a:ext cx="6229440" cy="505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Picture 2" descr="Eurasischer Luchs – Wikipedia"/>
          <p:cNvPicPr/>
          <p:nvPr/>
        </p:nvPicPr>
        <p:blipFill>
          <a:blip r:embed="rId1"/>
          <a:stretch/>
        </p:blipFill>
        <p:spPr>
          <a:xfrm>
            <a:off x="6696000" y="1111320"/>
            <a:ext cx="2160000" cy="1455480"/>
          </a:xfrm>
          <a:prstGeom prst="rect">
            <a:avLst/>
          </a:prstGeom>
          <a:ln>
            <a:noFill/>
          </a:ln>
        </p:spPr>
      </p:pic>
      <p:sp>
        <p:nvSpPr>
          <p:cNvPr id="547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600" spc="-1" strike="noStrike">
                <a:solidFill>
                  <a:srgbClr val="17375e"/>
                </a:solidFill>
                <a:latin typeface="Calibri"/>
                <a:ea typeface="DejaVu Sans"/>
              </a:rPr>
              <a:t>Example: Eurasian lynx, reintroduction Scotland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548" name="CustomShape 2"/>
          <p:cNvSpPr/>
          <p:nvPr/>
        </p:nvSpPr>
        <p:spPr>
          <a:xfrm>
            <a:off x="6590880" y="6603480"/>
            <a:ext cx="253116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de-DE" sz="1000" spc="-1" strike="noStrike">
                <a:solidFill>
                  <a:srgbClr val="7f7f7f"/>
                </a:solidFill>
                <a:latin typeface="Calibri"/>
                <a:ea typeface="DejaVu Sans"/>
              </a:rPr>
              <a:t>Ovenden et al. (2019) Biol Cons 234: 140-153.</a:t>
            </a:r>
            <a:endParaRPr b="0" lang="en-GB" sz="1000" spc="-1" strike="noStrike">
              <a:latin typeface="Arial"/>
            </a:endParaRPr>
          </a:p>
        </p:txBody>
      </p:sp>
      <p:grpSp>
        <p:nvGrpSpPr>
          <p:cNvPr id="549" name="Group 3"/>
          <p:cNvGrpSpPr/>
          <p:nvPr/>
        </p:nvGrpSpPr>
        <p:grpSpPr>
          <a:xfrm>
            <a:off x="455400" y="2151360"/>
            <a:ext cx="2857680" cy="4696560"/>
            <a:chOff x="455400" y="2151360"/>
            <a:chExt cx="2857680" cy="4696560"/>
          </a:xfrm>
        </p:grpSpPr>
        <p:pic>
          <p:nvPicPr>
            <p:cNvPr id="550" name="Grafik 7" descr=""/>
            <p:cNvPicPr/>
            <p:nvPr/>
          </p:nvPicPr>
          <p:blipFill>
            <a:blip r:embed="rId2"/>
            <a:stretch/>
          </p:blipFill>
          <p:spPr>
            <a:xfrm>
              <a:off x="455400" y="2151360"/>
              <a:ext cx="2774520" cy="4483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1" name="Grafik 8" descr=""/>
            <p:cNvPicPr/>
            <p:nvPr/>
          </p:nvPicPr>
          <p:blipFill>
            <a:blip r:embed="rId3"/>
            <a:stretch/>
          </p:blipFill>
          <p:spPr>
            <a:xfrm>
              <a:off x="1289520" y="6573240"/>
              <a:ext cx="2023560" cy="2746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52" name="CustomShape 4"/>
          <p:cNvSpPr/>
          <p:nvPr/>
        </p:nvSpPr>
        <p:spPr>
          <a:xfrm>
            <a:off x="2500560" y="4240080"/>
            <a:ext cx="12693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Aberdeenshire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53" name="CustomShape 5"/>
          <p:cNvSpPr/>
          <p:nvPr/>
        </p:nvSpPr>
        <p:spPr>
          <a:xfrm>
            <a:off x="2630880" y="5887800"/>
            <a:ext cx="11991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Keilder Forest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54" name="CustomShape 6"/>
          <p:cNvSpPr/>
          <p:nvPr/>
        </p:nvSpPr>
        <p:spPr>
          <a:xfrm>
            <a:off x="0" y="5037120"/>
            <a:ext cx="91260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Kintyre Peninsula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555" name="Grafik 13" descr=""/>
          <p:cNvPicPr/>
          <p:nvPr/>
        </p:nvPicPr>
        <p:blipFill>
          <a:blip r:embed="rId4"/>
          <a:stretch/>
        </p:blipFill>
        <p:spPr>
          <a:xfrm>
            <a:off x="3969360" y="2826000"/>
            <a:ext cx="5074920" cy="3663360"/>
          </a:xfrm>
          <a:prstGeom prst="rect">
            <a:avLst/>
          </a:prstGeom>
          <a:ln>
            <a:noFill/>
          </a:ln>
        </p:spPr>
      </p:pic>
      <p:sp>
        <p:nvSpPr>
          <p:cNvPr id="556" name="CustomShape 7"/>
          <p:cNvSpPr/>
          <p:nvPr/>
        </p:nvSpPr>
        <p:spPr>
          <a:xfrm>
            <a:off x="324000" y="1128240"/>
            <a:ext cx="8228520" cy="18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Break-out rooms of 4-5 participants per group</a:t>
            </a:r>
            <a:endParaRPr b="0" lang="en-GB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Time: 45 mins</a:t>
            </a:r>
            <a:endParaRPr b="0" lang="en-GB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Script:  IBS2022_RS_workshop/code/Prac2_RangeShiftR_Lynx.R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1152000" y="3096000"/>
            <a:ext cx="6510960" cy="360000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600" spc="-1" strike="noStrike">
                <a:solidFill>
                  <a:srgbClr val="17375e"/>
                </a:solidFill>
                <a:latin typeface="Calibri"/>
                <a:ea typeface="DejaVu Sans"/>
              </a:rPr>
              <a:t>Spatially explicit population models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385200" y="1056240"/>
            <a:ext cx="8227800" cy="488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8" name="Bild 9_1" descr=""/>
          <p:cNvPicPr/>
          <p:nvPr/>
        </p:nvPicPr>
        <p:blipFill>
          <a:blip r:embed="rId2"/>
          <a:stretch/>
        </p:blipFill>
        <p:spPr>
          <a:xfrm>
            <a:off x="5760000" y="2340000"/>
            <a:ext cx="1078200" cy="1037160"/>
          </a:xfrm>
          <a:prstGeom prst="rect">
            <a:avLst/>
          </a:prstGeom>
          <a:ln>
            <a:noFill/>
          </a:ln>
        </p:spPr>
      </p:pic>
      <p:pic>
        <p:nvPicPr>
          <p:cNvPr id="109" name="Bild 10_1" descr=""/>
          <p:cNvPicPr/>
          <p:nvPr/>
        </p:nvPicPr>
        <p:blipFill>
          <a:blip r:embed="rId3"/>
          <a:stretch/>
        </p:blipFill>
        <p:spPr>
          <a:xfrm>
            <a:off x="1647360" y="2484000"/>
            <a:ext cx="1555200" cy="107532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3321360" y="3417120"/>
            <a:ext cx="781560" cy="46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3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1" name="CustomShape 4"/>
          <p:cNvSpPr/>
          <p:nvPr/>
        </p:nvSpPr>
        <p:spPr>
          <a:xfrm>
            <a:off x="4998240" y="2869920"/>
            <a:ext cx="877320" cy="1105560"/>
          </a:xfrm>
          <a:custGeom>
            <a:avLst/>
            <a:gdLst/>
            <a:ahLst/>
            <a:rect l="l" t="t" r="r" b="b"/>
            <a:pathLst>
              <a:path w="879231" h="1107425">
                <a:moveTo>
                  <a:pt x="0" y="333702"/>
                </a:moveTo>
                <a:cubicBezTo>
                  <a:pt x="127977" y="180325"/>
                  <a:pt x="255954" y="26948"/>
                  <a:pt x="363416" y="5456"/>
                </a:cubicBezTo>
                <a:cubicBezTo>
                  <a:pt x="470878" y="-16036"/>
                  <a:pt x="558801" y="21087"/>
                  <a:pt x="644770" y="204748"/>
                </a:cubicBezTo>
                <a:cubicBezTo>
                  <a:pt x="730739" y="388409"/>
                  <a:pt x="804985" y="747917"/>
                  <a:pt x="879231" y="1107425"/>
                </a:cubicBezTo>
              </a:path>
            </a:pathLst>
          </a:custGeom>
          <a:noFill/>
          <a:ln w="28440">
            <a:solidFill>
              <a:schemeClr val="tx1"/>
            </a:solidFill>
            <a:prstDash val="sysDash"/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5"/>
          <p:cNvSpPr/>
          <p:nvPr/>
        </p:nvSpPr>
        <p:spPr>
          <a:xfrm>
            <a:off x="5040000" y="1313280"/>
            <a:ext cx="29314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4e102d"/>
                </a:solidFill>
                <a:latin typeface="Calibri"/>
                <a:ea typeface="DejaVu Sans"/>
              </a:rPr>
              <a:t>Dispersal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described by dispersal kernel or movement simulator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3" name="CustomShape 6"/>
          <p:cNvSpPr/>
          <p:nvPr/>
        </p:nvSpPr>
        <p:spPr>
          <a:xfrm>
            <a:off x="1009080" y="1329120"/>
            <a:ext cx="29314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4e102d"/>
                </a:solidFill>
                <a:latin typeface="Calibri"/>
                <a:ea typeface="DejaVu Sans"/>
              </a:rPr>
              <a:t>Local population dynamics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described by population model, e.g. logistic growth or matrix population model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4" name="CustomShape 7"/>
          <p:cNvSpPr/>
          <p:nvPr/>
        </p:nvSpPr>
        <p:spPr>
          <a:xfrm>
            <a:off x="469440" y="1032480"/>
            <a:ext cx="3815280" cy="2734200"/>
          </a:xfrm>
          <a:prstGeom prst="ellipse">
            <a:avLst/>
          </a:prstGeom>
          <a:solidFill>
            <a:srgbClr val="729fcf">
              <a:alpha val="2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2887560" y="3177000"/>
            <a:ext cx="336852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Break: 15 mins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ustomShape 1"/>
          <p:cNvSpPr/>
          <p:nvPr/>
        </p:nvSpPr>
        <p:spPr>
          <a:xfrm>
            <a:off x="504000" y="269280"/>
            <a:ext cx="4823640" cy="44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131c4a"/>
                </a:solidFill>
                <a:latin typeface="DejaVu Sans"/>
              </a:rPr>
              <a:t>Pitch your project idea!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59" name="CustomShape 2"/>
          <p:cNvSpPr/>
          <p:nvPr/>
        </p:nvSpPr>
        <p:spPr>
          <a:xfrm>
            <a:off x="792000" y="1560240"/>
            <a:ext cx="6983640" cy="18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 break-out rooms of 4-5 participants per group: </a:t>
            </a:r>
            <a:endParaRPr b="0" lang="en-GB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Discuss your own research ideas using RangeShifter !</a:t>
            </a:r>
            <a:endParaRPr b="0" lang="en-GB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Prepare a 1-min elevator pitch on your Research Concept: </a:t>
            </a:r>
            <a:endParaRPr b="0" lang="en-GB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Research question, species, spatial and temporal scale, data sources,  … </a:t>
            </a:r>
            <a:endParaRPr b="0" lang="en-GB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Time: 20 mins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Afterwards: </a:t>
            </a:r>
            <a:endParaRPr b="0" lang="en-GB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Pitch your research idea to the panel !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560" name="" descr=""/>
          <p:cNvPicPr/>
          <p:nvPr/>
        </p:nvPicPr>
        <p:blipFill>
          <a:blip r:embed="rId1"/>
          <a:stretch/>
        </p:blipFill>
        <p:spPr>
          <a:xfrm>
            <a:off x="4644000" y="3450240"/>
            <a:ext cx="4427640" cy="310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504000" y="268920"/>
            <a:ext cx="4823640" cy="44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131c4a"/>
                </a:solidFill>
                <a:latin typeface="DejaVu Sans"/>
              </a:rPr>
              <a:t>The RangeShifter project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62" name="" descr=""/>
          <p:cNvPicPr/>
          <p:nvPr/>
        </p:nvPicPr>
        <p:blipFill>
          <a:blip r:embed="rId1"/>
          <a:stretch/>
        </p:blipFill>
        <p:spPr>
          <a:xfrm>
            <a:off x="6063120" y="204840"/>
            <a:ext cx="1496520" cy="802800"/>
          </a:xfrm>
          <a:prstGeom prst="rect">
            <a:avLst/>
          </a:prstGeom>
          <a:ln>
            <a:noFill/>
          </a:ln>
        </p:spPr>
      </p:pic>
      <p:sp>
        <p:nvSpPr>
          <p:cNvPr id="563" name="CustomShape 2"/>
          <p:cNvSpPr/>
          <p:nvPr/>
        </p:nvSpPr>
        <p:spPr>
          <a:xfrm>
            <a:off x="540000" y="4104000"/>
            <a:ext cx="4356000" cy="2160000"/>
          </a:xfrm>
          <a:prstGeom prst="rect">
            <a:avLst/>
          </a:prstGeom>
          <a:solidFill>
            <a:srgbClr val="b4c7dc">
              <a:alpha val="1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3"/>
          <p:cNvSpPr/>
          <p:nvPr/>
        </p:nvSpPr>
        <p:spPr>
          <a:xfrm>
            <a:off x="3440520" y="4320360"/>
            <a:ext cx="1455480" cy="75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203e"/>
                </a:solidFill>
                <a:latin typeface="DejaVu Sans"/>
              </a:rPr>
              <a:t>Greta Bocedi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203e"/>
                </a:solidFill>
                <a:latin typeface="DejaVu Sans"/>
              </a:rPr>
              <a:t>Steve Palmer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203e"/>
                </a:solidFill>
                <a:latin typeface="DejaVu Sans"/>
              </a:rPr>
              <a:t>Justin Travis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565" name="CustomShape 4"/>
          <p:cNvSpPr/>
          <p:nvPr/>
        </p:nvSpPr>
        <p:spPr>
          <a:xfrm>
            <a:off x="3296520" y="5400360"/>
            <a:ext cx="152748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203e"/>
                </a:solidFill>
                <a:latin typeface="DejaVu Sans"/>
              </a:rPr>
              <a:t>Anne Malchow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203e"/>
                </a:solidFill>
                <a:latin typeface="DejaVu Sans"/>
              </a:rPr>
              <a:t>Damaris Zurell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566" name="CustomShape 5"/>
          <p:cNvSpPr/>
          <p:nvPr/>
        </p:nvSpPr>
        <p:spPr>
          <a:xfrm>
            <a:off x="5580000" y="4321800"/>
            <a:ext cx="2891160" cy="3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200ec9"/>
                </a:solidFill>
                <a:latin typeface="DejaVu Sans"/>
              </a:rPr>
              <a:t>https://rangeshifter.github.io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67" name="CustomShape 6"/>
          <p:cNvSpPr/>
          <p:nvPr/>
        </p:nvSpPr>
        <p:spPr>
          <a:xfrm>
            <a:off x="5436000" y="3762360"/>
            <a:ext cx="1476000" cy="26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203e"/>
                </a:solidFill>
                <a:latin typeface="DejaVu Sans"/>
              </a:rPr>
              <a:t>Our Website: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568" name="Group 7"/>
          <p:cNvGrpSpPr/>
          <p:nvPr/>
        </p:nvGrpSpPr>
        <p:grpSpPr>
          <a:xfrm>
            <a:off x="1209960" y="5004360"/>
            <a:ext cx="1202040" cy="1187640"/>
            <a:chOff x="1209960" y="5004360"/>
            <a:chExt cx="1202040" cy="1187640"/>
          </a:xfrm>
        </p:grpSpPr>
        <p:pic>
          <p:nvPicPr>
            <p:cNvPr id="569" name="" descr=""/>
            <p:cNvPicPr/>
            <p:nvPr/>
          </p:nvPicPr>
          <p:blipFill>
            <a:blip r:embed="rId2"/>
            <a:stretch/>
          </p:blipFill>
          <p:spPr>
            <a:xfrm>
              <a:off x="1209960" y="5004360"/>
              <a:ext cx="1193400" cy="1187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0" name="" descr=""/>
            <p:cNvPicPr/>
            <p:nvPr/>
          </p:nvPicPr>
          <p:blipFill>
            <a:blip r:embed="rId3"/>
            <a:stretch/>
          </p:blipFill>
          <p:spPr>
            <a:xfrm>
              <a:off x="1218600" y="5004720"/>
              <a:ext cx="1193400" cy="11872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71" name="CustomShape 8"/>
          <p:cNvSpPr/>
          <p:nvPr/>
        </p:nvSpPr>
        <p:spPr>
          <a:xfrm>
            <a:off x="504000" y="3744000"/>
            <a:ext cx="2087640" cy="26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203e"/>
                </a:solidFill>
                <a:latin typeface="DejaVu Sans"/>
              </a:rPr>
              <a:t>The Team: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72" name="CustomShape 9"/>
          <p:cNvSpPr/>
          <p:nvPr/>
        </p:nvSpPr>
        <p:spPr>
          <a:xfrm>
            <a:off x="5580000" y="4322160"/>
            <a:ext cx="2891160" cy="3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200ec9"/>
                </a:solidFill>
                <a:latin typeface="DejaVu Sans"/>
              </a:rPr>
              <a:t>https://rangeshifter.github.io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573" name="" descr=""/>
          <p:cNvPicPr/>
          <p:nvPr/>
        </p:nvPicPr>
        <p:blipFill>
          <a:blip r:embed="rId4"/>
          <a:stretch/>
        </p:blipFill>
        <p:spPr>
          <a:xfrm>
            <a:off x="5868720" y="4872240"/>
            <a:ext cx="900000" cy="799200"/>
          </a:xfrm>
          <a:prstGeom prst="rect">
            <a:avLst/>
          </a:prstGeom>
          <a:ln>
            <a:noFill/>
          </a:ln>
        </p:spPr>
      </p:pic>
      <p:sp>
        <p:nvSpPr>
          <p:cNvPr id="574" name="CustomShape 10"/>
          <p:cNvSpPr/>
          <p:nvPr/>
        </p:nvSpPr>
        <p:spPr>
          <a:xfrm>
            <a:off x="5580000" y="5744520"/>
            <a:ext cx="151452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203e"/>
                </a:solidFill>
                <a:latin typeface="DejaVu Sans"/>
              </a:rPr>
              <a:t>RangeShifter 2</a:t>
            </a:r>
            <a:endParaRPr b="0" lang="en-GB" sz="1300" spc="-1" strike="noStrike">
              <a:latin typeface="Arial"/>
            </a:endParaRPr>
          </a:p>
        </p:txBody>
      </p:sp>
      <p:pic>
        <p:nvPicPr>
          <p:cNvPr id="575" name="" descr=""/>
          <p:cNvPicPr/>
          <p:nvPr/>
        </p:nvPicPr>
        <p:blipFill>
          <a:blip r:embed="rId5"/>
          <a:stretch/>
        </p:blipFill>
        <p:spPr>
          <a:xfrm>
            <a:off x="7268760" y="4791600"/>
            <a:ext cx="1083240" cy="1197360"/>
          </a:xfrm>
          <a:prstGeom prst="rect">
            <a:avLst/>
          </a:prstGeom>
          <a:ln>
            <a:noFill/>
          </a:ln>
        </p:spPr>
      </p:pic>
      <p:sp>
        <p:nvSpPr>
          <p:cNvPr id="576" name="CustomShape 11"/>
          <p:cNvSpPr/>
          <p:nvPr/>
        </p:nvSpPr>
        <p:spPr>
          <a:xfrm>
            <a:off x="1980000" y="2018520"/>
            <a:ext cx="5183640" cy="116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131c4a"/>
                </a:solidFill>
                <a:latin typeface="DejaVu Sans"/>
              </a:rPr>
              <a:t>Thanks for attending our workshop!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77" name="" descr=""/>
          <p:cNvPicPr/>
          <p:nvPr/>
        </p:nvPicPr>
        <p:blipFill>
          <a:blip r:embed="rId6"/>
          <a:stretch/>
        </p:blipFill>
        <p:spPr>
          <a:xfrm>
            <a:off x="752760" y="4392000"/>
            <a:ext cx="2271240" cy="50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Thank you for your interest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79" name="CustomShape 2"/>
          <p:cNvSpPr/>
          <p:nvPr/>
        </p:nvSpPr>
        <p:spPr>
          <a:xfrm>
            <a:off x="239040" y="3750480"/>
            <a:ext cx="4642920" cy="299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de-DE" sz="2000" spc="-1" strike="noStrike">
                <a:solidFill>
                  <a:srgbClr val="00376c"/>
                </a:solidFill>
                <a:latin typeface="Calibri"/>
                <a:ea typeface="DejaVu Sans"/>
              </a:rPr>
              <a:t>Contact: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de-DE" sz="2000" spc="-1" strike="noStrike">
                <a:solidFill>
                  <a:srgbClr val="00376c"/>
                </a:solidFill>
                <a:latin typeface="Calibri"/>
                <a:ea typeface="DejaVu Sans"/>
              </a:rPr>
              <a:t>Damaris Zurell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de-DE" sz="2000" spc="-1" strike="noStrike">
                <a:solidFill>
                  <a:srgbClr val="00376c"/>
                </a:solidFill>
                <a:latin typeface="Calibri"/>
                <a:ea typeface="DejaVu Sans"/>
              </a:rPr>
              <a:t>Ecology &amp; Macroecology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de-DE" sz="2000" spc="-1" strike="noStrike">
                <a:solidFill>
                  <a:srgbClr val="00376c"/>
                </a:solidFill>
                <a:latin typeface="Calibri"/>
                <a:ea typeface="DejaVu Sans"/>
              </a:rPr>
              <a:t>University of Potsdam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de-DE" sz="2000" spc="-1" strike="noStrike">
                <a:solidFill>
                  <a:srgbClr val="00376c"/>
                </a:solidFill>
                <a:latin typeface="Calibri"/>
                <a:ea typeface="DejaVu Sans"/>
              </a:rPr>
              <a:t>https://damariszurell.github.io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de-DE" sz="2000" spc="-1" strike="noStrike">
                <a:solidFill>
                  <a:srgbClr val="00376c"/>
                </a:solidFill>
                <a:latin typeface="Calibri"/>
                <a:ea typeface="DejaVu Sans"/>
              </a:rPr>
              <a:t>Email: damaris.zurell@uni-potsdam.de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de-DE" sz="2000" spc="-1" strike="noStrike">
                <a:solidFill>
                  <a:srgbClr val="00376c"/>
                </a:solidFill>
                <a:latin typeface="Calibri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376c"/>
                </a:solidFill>
                <a:latin typeface="Calibri"/>
                <a:ea typeface="DejaVu Sans"/>
              </a:rPr>
              <a:t>@ZurellLab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pic>
        <p:nvPicPr>
          <p:cNvPr id="580" name="Bild 9" descr=""/>
          <p:cNvPicPr/>
          <p:nvPr/>
        </p:nvPicPr>
        <p:blipFill>
          <a:blip r:embed="rId1"/>
          <a:stretch/>
        </p:blipFill>
        <p:spPr>
          <a:xfrm>
            <a:off x="348840" y="6333120"/>
            <a:ext cx="389160" cy="315360"/>
          </a:xfrm>
          <a:prstGeom prst="rect">
            <a:avLst/>
          </a:prstGeom>
          <a:ln>
            <a:noFill/>
          </a:ln>
        </p:spPr>
      </p:pic>
      <p:pic>
        <p:nvPicPr>
          <p:cNvPr id="581" name="Picture 2" descr="BIOPIC"/>
          <p:cNvPicPr/>
          <p:nvPr/>
        </p:nvPicPr>
        <p:blipFill>
          <a:blip r:embed="rId2"/>
          <a:stretch/>
        </p:blipFill>
        <p:spPr>
          <a:xfrm>
            <a:off x="3929040" y="2072160"/>
            <a:ext cx="4755960" cy="335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 – local population dynamics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601200" y="1236240"/>
            <a:ext cx="8227800" cy="488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Stage-structured population:</a:t>
            </a:r>
            <a:endParaRPr b="0" lang="en-GB" sz="2400" spc="-1" strike="noStrike">
              <a:latin typeface="Arial"/>
            </a:endParaRPr>
          </a:p>
          <a:p>
            <a:pPr lvl="3" marL="864000" indent="-215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Life cycle can be described by subsequential developmental stages</a:t>
            </a:r>
            <a:endParaRPr b="0" lang="en-GB" sz="1800" spc="-1" strike="noStrike">
              <a:latin typeface="Arial"/>
            </a:endParaRPr>
          </a:p>
          <a:p>
            <a:pPr lvl="3" marL="864000" indent="-215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Rates are defined w.r.t. to a fixed-length time step (usually 1 year)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 – local population dynamics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601200" y="1236240"/>
            <a:ext cx="8227800" cy="488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Stage-structured population:</a:t>
            </a:r>
            <a:endParaRPr b="0" lang="en-GB" sz="2400" spc="-1" strike="noStrike">
              <a:latin typeface="Arial"/>
            </a:endParaRPr>
          </a:p>
          <a:p>
            <a:pPr lvl="3" marL="864000" indent="-215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Life cycle can be described by subsequential developmental stages</a:t>
            </a:r>
            <a:endParaRPr b="0" lang="en-GB" sz="1800" spc="-1" strike="noStrike">
              <a:latin typeface="Arial"/>
            </a:endParaRPr>
          </a:p>
          <a:p>
            <a:pPr lvl="3" marL="864000" indent="-215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Rates are defined w.r.t. to a fixed-length time step (usually 1 year) </a:t>
            </a:r>
            <a:endParaRPr b="0" lang="en-GB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Example: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</p:txBody>
      </p:sp>
      <p:pic>
        <p:nvPicPr>
          <p:cNvPr id="119" name="Grafik 4_1" descr=""/>
          <p:cNvPicPr/>
          <p:nvPr/>
        </p:nvPicPr>
        <p:blipFill>
          <a:blip r:embed="rId1"/>
          <a:stretch/>
        </p:blipFill>
        <p:spPr>
          <a:xfrm>
            <a:off x="432000" y="3061440"/>
            <a:ext cx="3922200" cy="2464560"/>
          </a:xfrm>
          <a:prstGeom prst="rect">
            <a:avLst/>
          </a:prstGeom>
          <a:ln>
            <a:noFill/>
          </a:ln>
        </p:spPr>
      </p:pic>
      <p:sp>
        <p:nvSpPr>
          <p:cNvPr id="120" name="CustomShape 3"/>
          <p:cNvSpPr/>
          <p:nvPr/>
        </p:nvSpPr>
        <p:spPr>
          <a:xfrm>
            <a:off x="595080" y="5675760"/>
            <a:ext cx="178596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7f7f7f"/>
                </a:solidFill>
                <a:latin typeface="Calibri"/>
                <a:ea typeface="DejaVu Sans"/>
              </a:rPr>
              <a:t>With (2019) Oxford Univ. Press.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631080" y="2816280"/>
            <a:ext cx="17852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Life-cycle graph</a:t>
            </a:r>
            <a:endParaRPr b="0" lang="en-GB" sz="2000" spc="-1" strike="noStrike">
              <a:latin typeface="Arial"/>
            </a:endParaRPr>
          </a:p>
        </p:txBody>
      </p:sp>
      <p:grpSp>
        <p:nvGrpSpPr>
          <p:cNvPr id="122" name="Group 5"/>
          <p:cNvGrpSpPr/>
          <p:nvPr/>
        </p:nvGrpSpPr>
        <p:grpSpPr>
          <a:xfrm>
            <a:off x="4869360" y="2556000"/>
            <a:ext cx="4201560" cy="3371760"/>
            <a:chOff x="4869360" y="2556000"/>
            <a:chExt cx="4201560" cy="3371760"/>
          </a:xfrm>
        </p:grpSpPr>
        <p:sp>
          <p:nvSpPr>
            <p:cNvPr id="123" name="CustomShape 6"/>
            <p:cNvSpPr/>
            <p:nvPr/>
          </p:nvSpPr>
          <p:spPr>
            <a:xfrm>
              <a:off x="4886640" y="3609360"/>
              <a:ext cx="250200" cy="2502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4" name="CustomShape 7"/>
            <p:cNvSpPr/>
            <p:nvPr/>
          </p:nvSpPr>
          <p:spPr>
            <a:xfrm>
              <a:off x="4888080" y="3304080"/>
              <a:ext cx="250200" cy="2502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5" name="CustomShape 8"/>
            <p:cNvSpPr/>
            <p:nvPr/>
          </p:nvSpPr>
          <p:spPr>
            <a:xfrm>
              <a:off x="4895280" y="2985120"/>
              <a:ext cx="250200" cy="2502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6" name="CustomShape 9"/>
            <p:cNvSpPr/>
            <p:nvPr/>
          </p:nvSpPr>
          <p:spPr>
            <a:xfrm>
              <a:off x="4869360" y="2556000"/>
              <a:ext cx="4201560" cy="3371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15000"/>
                </a:lnSpc>
              </a:pP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Stages:</a:t>
              </a:r>
              <a:endParaRPr b="0" lang="en-GB" sz="1800" spc="-1" strike="noStrike">
                <a:latin typeface="Arial"/>
              </a:endParaRPr>
            </a:p>
            <a:p>
              <a:pPr marL="343080" indent="-341280">
                <a:lnSpc>
                  <a:spcPct val="115000"/>
                </a:lnSpc>
                <a:buClr>
                  <a:srgbClr val="595959"/>
                </a:buClr>
                <a:buFont typeface="StarSymbol"/>
                <a:buAutoNum type="arabicPlain"/>
              </a:pP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Juveniles - do not reproduce</a:t>
              </a:r>
              <a:endParaRPr b="0" lang="en-GB" sz="1800" spc="-1" strike="noStrike">
                <a:latin typeface="Arial"/>
              </a:endParaRPr>
            </a:p>
            <a:p>
              <a:pPr marL="343080" indent="-341280">
                <a:lnSpc>
                  <a:spcPct val="115000"/>
                </a:lnSpc>
                <a:buClr>
                  <a:srgbClr val="595959"/>
                </a:buClr>
                <a:buFont typeface="StarSymbol"/>
                <a:buAutoNum type="arabicPlain"/>
              </a:pP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Sub-adults - inexperienced breeders</a:t>
              </a:r>
              <a:endParaRPr b="0" lang="en-GB" sz="1800" spc="-1" strike="noStrike">
                <a:latin typeface="Arial"/>
              </a:endParaRPr>
            </a:p>
            <a:p>
              <a:pPr marL="343080" indent="-341280">
                <a:lnSpc>
                  <a:spcPct val="115000"/>
                </a:lnSpc>
                <a:buClr>
                  <a:srgbClr val="595959"/>
                </a:buClr>
                <a:buFont typeface="StarSymbol"/>
                <a:buAutoNum type="arabicPlain"/>
              </a:pP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Mature adults - experience breeders</a:t>
              </a: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</a:pP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</a:pP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Transition rates:</a:t>
              </a: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</a:pPr>
              <a:r>
                <a:rPr b="0" i="1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F</a:t>
              </a:r>
              <a:r>
                <a:rPr b="0" i="1" lang="de-DE" sz="1800" spc="-1" strike="noStrike" baseline="-25000">
                  <a:solidFill>
                    <a:srgbClr val="595959"/>
                  </a:solidFill>
                  <a:latin typeface="Calibri"/>
                  <a:ea typeface="DejaVu Sans"/>
                </a:rPr>
                <a:t>i,1</a:t>
              </a: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	</a:t>
              </a: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Fecundity</a:t>
              </a: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</a:pPr>
              <a:r>
                <a:rPr b="0" i="1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S</a:t>
              </a:r>
              <a:r>
                <a:rPr b="0" i="1" lang="de-DE" sz="1800" spc="-1" strike="noStrike" baseline="-25000">
                  <a:solidFill>
                    <a:srgbClr val="595959"/>
                  </a:solidFill>
                  <a:latin typeface="Calibri"/>
                  <a:ea typeface="DejaVu Sans"/>
                </a:rPr>
                <a:t>i,j</a:t>
              </a: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	</a:t>
              </a: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Development rate </a:t>
              </a: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</a:pP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        </a:t>
              </a: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(transition to next stage)</a:t>
              </a: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</a:pPr>
              <a:r>
                <a:rPr b="0" i="1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S</a:t>
              </a:r>
              <a:r>
                <a:rPr b="0" i="1" lang="de-DE" sz="1800" spc="-1" strike="noStrike" baseline="-25000">
                  <a:solidFill>
                    <a:srgbClr val="595959"/>
                  </a:solidFill>
                  <a:latin typeface="Calibri"/>
                  <a:ea typeface="DejaVu Sans"/>
                </a:rPr>
                <a:t>i,i</a:t>
              </a: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	</a:t>
              </a: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Survival probability</a:t>
              </a:r>
              <a:endParaRPr b="0" lang="en-GB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 – local population dynamics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421200" y="1380240"/>
            <a:ext cx="8227800" cy="488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Parameters provided through classical transition matrices      (but applied stochastically)</a:t>
            </a:r>
            <a:endParaRPr b="0" lang="en-GB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Transition matrices can be age-structured (Leslie matrix)      or stage-structured (Lefkovitch matrix)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29" name="Grafik 13_0" descr=""/>
          <p:cNvPicPr/>
          <p:nvPr/>
        </p:nvPicPr>
        <p:blipFill>
          <a:blip r:embed="rId1"/>
          <a:stretch/>
        </p:blipFill>
        <p:spPr>
          <a:xfrm>
            <a:off x="291960" y="3745440"/>
            <a:ext cx="4314240" cy="246456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540000" y="6017400"/>
            <a:ext cx="178596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7f7f7f"/>
                </a:solidFill>
                <a:latin typeface="Calibri"/>
                <a:ea typeface="DejaVu Sans"/>
              </a:rPr>
              <a:t>With (2019) Oxford Univ. Press.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503280" y="3212280"/>
            <a:ext cx="2185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808080"/>
                </a:solidFill>
                <a:latin typeface="Calibri"/>
                <a:ea typeface="DejaVu Sans"/>
              </a:rPr>
              <a:t>Life-cycle graph: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2" name="CustomShape 5"/>
          <p:cNvSpPr/>
          <p:nvPr/>
        </p:nvSpPr>
        <p:spPr>
          <a:xfrm>
            <a:off x="4615200" y="3188160"/>
            <a:ext cx="38617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808080"/>
                </a:solidFill>
                <a:latin typeface="Calibri"/>
                <a:ea typeface="DejaVu Sans"/>
              </a:rPr>
              <a:t>(Lefkovitch) Transition matrix:</a:t>
            </a:r>
            <a:endParaRPr b="0" lang="en-GB" sz="2400" spc="-1" strike="noStrike">
              <a:latin typeface="Arial"/>
            </a:endParaRPr>
          </a:p>
        </p:txBody>
      </p:sp>
      <p:grpSp>
        <p:nvGrpSpPr>
          <p:cNvPr id="133" name="Group 6"/>
          <p:cNvGrpSpPr/>
          <p:nvPr/>
        </p:nvGrpSpPr>
        <p:grpSpPr>
          <a:xfrm>
            <a:off x="4579200" y="3736440"/>
            <a:ext cx="4204080" cy="2428560"/>
            <a:chOff x="4579200" y="3736440"/>
            <a:chExt cx="4204080" cy="2428560"/>
          </a:xfrm>
        </p:grpSpPr>
        <p:pic>
          <p:nvPicPr>
            <p:cNvPr id="134" name="" descr=""/>
            <p:cNvPicPr/>
            <p:nvPr/>
          </p:nvPicPr>
          <p:blipFill>
            <a:blip r:embed="rId2"/>
            <a:stretch/>
          </p:blipFill>
          <p:spPr>
            <a:xfrm>
              <a:off x="4579200" y="3814560"/>
              <a:ext cx="3484080" cy="1935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5" name="CustomShape 7"/>
            <p:cNvSpPr/>
            <p:nvPr/>
          </p:nvSpPr>
          <p:spPr>
            <a:xfrm>
              <a:off x="6391800" y="4120560"/>
              <a:ext cx="1383480" cy="358200"/>
            </a:xfrm>
            <a:prstGeom prst="roundRect">
              <a:avLst>
                <a:gd name="adj" fmla="val 50000"/>
              </a:avLst>
            </a:prstGeom>
            <a:noFill/>
            <a:ln w="46800">
              <a:solidFill>
                <a:schemeClr val="accent1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6" name="CustomShape 8"/>
            <p:cNvSpPr/>
            <p:nvPr/>
          </p:nvSpPr>
          <p:spPr>
            <a:xfrm rot="2061600">
              <a:off x="5545440" y="4657680"/>
              <a:ext cx="2358720" cy="358200"/>
            </a:xfrm>
            <a:prstGeom prst="roundRect">
              <a:avLst>
                <a:gd name="adj" fmla="val 50000"/>
              </a:avLst>
            </a:prstGeom>
            <a:noFill/>
            <a:ln w="46800">
              <a:solidFill>
                <a:schemeClr val="accent3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7" name="CustomShape 9"/>
            <p:cNvSpPr/>
            <p:nvPr/>
          </p:nvSpPr>
          <p:spPr>
            <a:xfrm rot="2061600">
              <a:off x="5627880" y="4929480"/>
              <a:ext cx="1497960" cy="358200"/>
            </a:xfrm>
            <a:prstGeom prst="roundRect">
              <a:avLst>
                <a:gd name="adj" fmla="val 50000"/>
              </a:avLst>
            </a:prstGeom>
            <a:noFill/>
            <a:ln w="46800">
              <a:solidFill>
                <a:schemeClr val="accent4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8" name="CustomShape 10"/>
            <p:cNvSpPr/>
            <p:nvPr/>
          </p:nvSpPr>
          <p:spPr>
            <a:xfrm>
              <a:off x="7680240" y="3736440"/>
              <a:ext cx="11030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de-DE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Fecundity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139" name="CustomShape 11"/>
            <p:cNvSpPr/>
            <p:nvPr/>
          </p:nvSpPr>
          <p:spPr>
            <a:xfrm>
              <a:off x="7781400" y="5658120"/>
              <a:ext cx="9324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de-DE" sz="1800" spc="-1" strike="noStrike">
                  <a:solidFill>
                    <a:srgbClr val="9bbb59"/>
                  </a:solidFill>
                  <a:latin typeface="Calibri"/>
                  <a:ea typeface="DejaVu Sans"/>
                </a:rPr>
                <a:t>Survival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140" name="CustomShape 12"/>
            <p:cNvSpPr/>
            <p:nvPr/>
          </p:nvSpPr>
          <p:spPr>
            <a:xfrm>
              <a:off x="5882760" y="5801040"/>
              <a:ext cx="146448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de-DE" sz="1800" spc="-1" strike="noStrike">
                  <a:solidFill>
                    <a:srgbClr val="8064a2"/>
                  </a:solidFill>
                  <a:latin typeface="Calibri"/>
                  <a:ea typeface="DejaVu Sans"/>
                </a:rPr>
                <a:t>Development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141" name="CustomShape 13"/>
          <p:cNvSpPr/>
          <p:nvPr/>
        </p:nvSpPr>
        <p:spPr>
          <a:xfrm>
            <a:off x="3799080" y="5846040"/>
            <a:ext cx="478800" cy="363960"/>
          </a:xfrm>
          <a:prstGeom prst="ellipse">
            <a:avLst/>
          </a:prstGeom>
          <a:noFill/>
          <a:ln w="46800">
            <a:solidFill>
              <a:schemeClr val="accent3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2" name="CustomShape 14"/>
          <p:cNvSpPr/>
          <p:nvPr/>
        </p:nvSpPr>
        <p:spPr>
          <a:xfrm>
            <a:off x="2901240" y="5057280"/>
            <a:ext cx="478800" cy="363960"/>
          </a:xfrm>
          <a:prstGeom prst="ellipse">
            <a:avLst/>
          </a:prstGeom>
          <a:noFill/>
          <a:ln w="46800">
            <a:solidFill>
              <a:schemeClr val="accent4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3" name="CustomShape 15"/>
          <p:cNvSpPr/>
          <p:nvPr/>
        </p:nvSpPr>
        <p:spPr>
          <a:xfrm>
            <a:off x="1212120" y="5072760"/>
            <a:ext cx="478800" cy="363960"/>
          </a:xfrm>
          <a:prstGeom prst="ellipse">
            <a:avLst/>
          </a:prstGeom>
          <a:noFill/>
          <a:ln w="46800">
            <a:solidFill>
              <a:schemeClr val="accent4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" name="CustomShape 16"/>
          <p:cNvSpPr/>
          <p:nvPr/>
        </p:nvSpPr>
        <p:spPr>
          <a:xfrm>
            <a:off x="2113560" y="4394880"/>
            <a:ext cx="478800" cy="363960"/>
          </a:xfrm>
          <a:prstGeom prst="ellipse">
            <a:avLst/>
          </a:prstGeom>
          <a:noFill/>
          <a:ln w="46800">
            <a:solidFill>
              <a:schemeClr val="accent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" name="CustomShape 17"/>
          <p:cNvSpPr/>
          <p:nvPr/>
        </p:nvSpPr>
        <p:spPr>
          <a:xfrm>
            <a:off x="2966760" y="3891960"/>
            <a:ext cx="478800" cy="363960"/>
          </a:xfrm>
          <a:prstGeom prst="ellipse">
            <a:avLst/>
          </a:prstGeom>
          <a:noFill/>
          <a:ln w="46800">
            <a:solidFill>
              <a:schemeClr val="accent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 – local population dynamics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421200" y="1380240"/>
            <a:ext cx="8227800" cy="488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Parameters provided through classical transition matrices      (but applied stochastically)</a:t>
            </a:r>
            <a:endParaRPr b="0" lang="en-GB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Transition matrices can be age-structured (Leslie matrix)      or stage-structured (Lefkovitch matrix)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8" name="Grafik 13_1" descr=""/>
          <p:cNvPicPr/>
          <p:nvPr/>
        </p:nvPicPr>
        <p:blipFill>
          <a:blip r:embed="rId1"/>
          <a:stretch/>
        </p:blipFill>
        <p:spPr>
          <a:xfrm>
            <a:off x="291960" y="3745440"/>
            <a:ext cx="4314240" cy="2464560"/>
          </a:xfrm>
          <a:prstGeom prst="rect">
            <a:avLst/>
          </a:prstGeom>
          <a:ln>
            <a:noFill/>
          </a:ln>
        </p:spPr>
      </p:pic>
      <p:sp>
        <p:nvSpPr>
          <p:cNvPr id="149" name="CustomShape 3"/>
          <p:cNvSpPr/>
          <p:nvPr/>
        </p:nvSpPr>
        <p:spPr>
          <a:xfrm>
            <a:off x="540000" y="6017400"/>
            <a:ext cx="178596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7f7f7f"/>
                </a:solidFill>
                <a:latin typeface="Calibri"/>
                <a:ea typeface="DejaVu Sans"/>
              </a:rPr>
              <a:t>With (2019) Oxford Univ. Press.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503280" y="3212280"/>
            <a:ext cx="2185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808080"/>
                </a:solidFill>
                <a:latin typeface="Calibri"/>
                <a:ea typeface="DejaVu Sans"/>
              </a:rPr>
              <a:t>Life-cycle graph: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51" name="CustomShape 5"/>
          <p:cNvSpPr/>
          <p:nvPr/>
        </p:nvSpPr>
        <p:spPr>
          <a:xfrm>
            <a:off x="5207040" y="3396600"/>
            <a:ext cx="2928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808080"/>
                </a:solidFill>
                <a:latin typeface="Calibri"/>
                <a:ea typeface="DejaVu Sans"/>
              </a:rPr>
              <a:t>Lynx transition matrix: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52" name="CustomShape 6"/>
          <p:cNvSpPr/>
          <p:nvPr/>
        </p:nvSpPr>
        <p:spPr>
          <a:xfrm>
            <a:off x="3799080" y="5846040"/>
            <a:ext cx="478800" cy="363960"/>
          </a:xfrm>
          <a:prstGeom prst="ellipse">
            <a:avLst/>
          </a:prstGeom>
          <a:noFill/>
          <a:ln w="46800">
            <a:solidFill>
              <a:schemeClr val="accent3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" name="CustomShape 7"/>
          <p:cNvSpPr/>
          <p:nvPr/>
        </p:nvSpPr>
        <p:spPr>
          <a:xfrm>
            <a:off x="2901240" y="5057280"/>
            <a:ext cx="478800" cy="363960"/>
          </a:xfrm>
          <a:prstGeom prst="ellipse">
            <a:avLst/>
          </a:prstGeom>
          <a:noFill/>
          <a:ln w="46800">
            <a:solidFill>
              <a:schemeClr val="accent4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" name="CustomShape 8"/>
          <p:cNvSpPr/>
          <p:nvPr/>
        </p:nvSpPr>
        <p:spPr>
          <a:xfrm>
            <a:off x="1212120" y="5072760"/>
            <a:ext cx="478800" cy="363960"/>
          </a:xfrm>
          <a:prstGeom prst="ellipse">
            <a:avLst/>
          </a:prstGeom>
          <a:noFill/>
          <a:ln w="46800">
            <a:solidFill>
              <a:schemeClr val="accent4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" name="CustomShape 9"/>
          <p:cNvSpPr/>
          <p:nvPr/>
        </p:nvSpPr>
        <p:spPr>
          <a:xfrm>
            <a:off x="2113560" y="4394880"/>
            <a:ext cx="478800" cy="363960"/>
          </a:xfrm>
          <a:prstGeom prst="ellipse">
            <a:avLst/>
          </a:prstGeom>
          <a:noFill/>
          <a:ln w="46800">
            <a:solidFill>
              <a:schemeClr val="accent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" name="CustomShape 10"/>
          <p:cNvSpPr/>
          <p:nvPr/>
        </p:nvSpPr>
        <p:spPr>
          <a:xfrm>
            <a:off x="2966760" y="3891960"/>
            <a:ext cx="478800" cy="363960"/>
          </a:xfrm>
          <a:prstGeom prst="ellipse">
            <a:avLst/>
          </a:prstGeom>
          <a:noFill/>
          <a:ln w="46800">
            <a:solidFill>
              <a:schemeClr val="accent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57" name="Group 11"/>
          <p:cNvGrpSpPr/>
          <p:nvPr/>
        </p:nvGrpSpPr>
        <p:grpSpPr>
          <a:xfrm>
            <a:off x="4896000" y="3884040"/>
            <a:ext cx="3959280" cy="2195280"/>
            <a:chOff x="4896000" y="3884040"/>
            <a:chExt cx="3959280" cy="2195280"/>
          </a:xfrm>
        </p:grpSpPr>
        <p:sp>
          <p:nvSpPr>
            <p:cNvPr id="158" name="CustomShape 12"/>
            <p:cNvSpPr/>
            <p:nvPr/>
          </p:nvSpPr>
          <p:spPr>
            <a:xfrm>
              <a:off x="6746400" y="4342680"/>
              <a:ext cx="1229040" cy="358200"/>
            </a:xfrm>
            <a:prstGeom prst="roundRect">
              <a:avLst>
                <a:gd name="adj" fmla="val 50000"/>
              </a:avLst>
            </a:prstGeom>
            <a:noFill/>
            <a:ln w="46800">
              <a:solidFill>
                <a:schemeClr val="accent1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9" name="CustomShape 13"/>
            <p:cNvSpPr/>
            <p:nvPr/>
          </p:nvSpPr>
          <p:spPr>
            <a:xfrm rot="1662000">
              <a:off x="5910840" y="4712040"/>
              <a:ext cx="2153520" cy="321120"/>
            </a:xfrm>
            <a:prstGeom prst="roundRect">
              <a:avLst>
                <a:gd name="adj" fmla="val 50000"/>
              </a:avLst>
            </a:prstGeom>
            <a:noFill/>
            <a:ln w="46800">
              <a:solidFill>
                <a:schemeClr val="accent3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0" name="CustomShape 14"/>
            <p:cNvSpPr/>
            <p:nvPr/>
          </p:nvSpPr>
          <p:spPr>
            <a:xfrm rot="1531200">
              <a:off x="6024960" y="4887360"/>
              <a:ext cx="1390680" cy="392760"/>
            </a:xfrm>
            <a:prstGeom prst="roundRect">
              <a:avLst>
                <a:gd name="adj" fmla="val 50000"/>
              </a:avLst>
            </a:prstGeom>
            <a:noFill/>
            <a:ln w="46800">
              <a:solidFill>
                <a:schemeClr val="accent4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1" name="CustomShape 15"/>
            <p:cNvSpPr/>
            <p:nvPr/>
          </p:nvSpPr>
          <p:spPr>
            <a:xfrm>
              <a:off x="7668000" y="3884040"/>
              <a:ext cx="11030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de-DE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Fecundity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162" name="CustomShape 16"/>
            <p:cNvSpPr/>
            <p:nvPr/>
          </p:nvSpPr>
          <p:spPr>
            <a:xfrm>
              <a:off x="7922880" y="5281920"/>
              <a:ext cx="9324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de-DE" sz="1800" spc="-1" strike="noStrike">
                  <a:solidFill>
                    <a:srgbClr val="9bbb59"/>
                  </a:solidFill>
                  <a:latin typeface="Calibri"/>
                  <a:ea typeface="DejaVu Sans"/>
                </a:rPr>
                <a:t>Survival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163" name="CustomShape 17"/>
            <p:cNvSpPr/>
            <p:nvPr/>
          </p:nvSpPr>
          <p:spPr>
            <a:xfrm>
              <a:off x="5840640" y="5715360"/>
              <a:ext cx="146448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de-DE" sz="1800" spc="-1" strike="noStrike">
                  <a:solidFill>
                    <a:srgbClr val="8064a2"/>
                  </a:solidFill>
                  <a:latin typeface="Calibri"/>
                  <a:ea typeface="DejaVu Sans"/>
                </a:rPr>
                <a:t>Development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164" name="CustomShape 18"/>
            <p:cNvSpPr/>
            <p:nvPr/>
          </p:nvSpPr>
          <p:spPr>
            <a:xfrm>
              <a:off x="5950800" y="4276800"/>
              <a:ext cx="99360" cy="1302480"/>
            </a:xfrm>
            <a:prstGeom prst="leftBracket">
              <a:avLst>
                <a:gd name="adj" fmla="val 258333"/>
              </a:avLst>
            </a:prstGeom>
            <a:noFill/>
            <a:ln w="18000">
              <a:solidFill>
                <a:srgbClr val="001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CustomShape 19"/>
            <p:cNvSpPr/>
            <p:nvPr/>
          </p:nvSpPr>
          <p:spPr>
            <a:xfrm>
              <a:off x="4896000" y="4627080"/>
              <a:ext cx="1055160" cy="530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24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A</a:t>
              </a:r>
              <a:r>
                <a:rPr b="0" lang="en-GB" sz="2400" spc="-1" strike="noStrike" baseline="-33000">
                  <a:solidFill>
                    <a:srgbClr val="001326"/>
                  </a:solidFill>
                  <a:latin typeface="TeX Gyre Heros"/>
                  <a:ea typeface="DejaVu Sans"/>
                </a:rPr>
                <a:t>Lynx</a:t>
              </a:r>
              <a:r>
                <a:rPr b="0" lang="en-GB" sz="24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 =</a:t>
              </a:r>
              <a:endParaRPr b="0" lang="en-GB" sz="2400" spc="-1" strike="noStrike">
                <a:latin typeface="Arial"/>
              </a:endParaRPr>
            </a:p>
          </p:txBody>
        </p:sp>
        <p:sp>
          <p:nvSpPr>
            <p:cNvPr id="166" name="CustomShape 20"/>
            <p:cNvSpPr/>
            <p:nvPr/>
          </p:nvSpPr>
          <p:spPr>
            <a:xfrm flipH="1" flipV="1">
              <a:off x="7855200" y="4269240"/>
              <a:ext cx="99360" cy="1302480"/>
            </a:xfrm>
            <a:prstGeom prst="leftBracket">
              <a:avLst>
                <a:gd name="adj" fmla="val 258333"/>
              </a:avLst>
            </a:prstGeom>
            <a:noFill/>
            <a:ln w="18000">
              <a:solidFill>
                <a:srgbClr val="001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21"/>
            <p:cNvSpPr/>
            <p:nvPr/>
          </p:nvSpPr>
          <p:spPr>
            <a:xfrm>
              <a:off x="6012000" y="4320000"/>
              <a:ext cx="2267280" cy="1141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just">
                <a:lnSpc>
                  <a:spcPct val="100000"/>
                </a:lnSpc>
              </a:pP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  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0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	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      0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	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5.0</a:t>
              </a:r>
              <a:r>
                <a:rPr b="0" lang="en-GB" sz="2200" spc="-1" strike="noStrike" baseline="-25000">
                  <a:solidFill>
                    <a:srgbClr val="001326"/>
                  </a:solidFill>
                  <a:latin typeface="TeX Gyre Heros"/>
                  <a:ea typeface="DejaVu Sans"/>
                </a:rPr>
                <a:t>	</a:t>
              </a:r>
              <a:endParaRPr b="0" lang="en-GB" sz="2200" spc="-1" strike="noStrike">
                <a:latin typeface="Arial"/>
              </a:endParaRPr>
            </a:p>
            <a:p>
              <a:pPr algn="just">
                <a:lnSpc>
                  <a:spcPct val="100000"/>
                </a:lnSpc>
              </a:pP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0.53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	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0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	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 0 </a:t>
              </a:r>
              <a:endParaRPr b="0" lang="en-GB" sz="2200" spc="-1" strike="noStrike">
                <a:latin typeface="Arial"/>
              </a:endParaRPr>
            </a:p>
            <a:p>
              <a:pPr algn="just">
                <a:lnSpc>
                  <a:spcPct val="100000"/>
                </a:lnSpc>
              </a:pP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  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0    0.63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	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0.8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	</a:t>
              </a:r>
              <a:endParaRPr b="0" lang="en-GB" sz="2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 – local population dynamics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421200" y="1380240"/>
            <a:ext cx="8227800" cy="488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 RangeShifter, the processes of reproduction and survival / development happen subsequentially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57200" y="207000"/>
            <a:ext cx="82278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 – local population dynamics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421200" y="1380240"/>
            <a:ext cx="8227800" cy="488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 RangeShifter, the processes of reproduction and survival / development happen subsequentially</a:t>
            </a:r>
            <a:endParaRPr b="0" lang="en-GB" sz="24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95000"/>
              <a:buFont typeface="Symbol"/>
              <a:buChar char=""/>
            </a:pPr>
            <a:r>
              <a:rPr b="0" lang="de-DE" sz="2400" spc="-1" strike="noStrike">
                <a:solidFill>
                  <a:srgbClr val="000000"/>
                </a:solidFill>
                <a:latin typeface="OpenSymbol"/>
                <a:ea typeface="OpenSymbol"/>
              </a:rPr>
              <a:t>→</a:t>
            </a: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introduce “</a:t>
            </a:r>
            <a:r>
              <a:rPr b="0" lang="de-DE" sz="2400" spc="-1" strike="noStrike">
                <a:solidFill>
                  <a:srgbClr val="c9211e"/>
                </a:solidFill>
                <a:latin typeface="Calibri"/>
                <a:ea typeface="DejaVu Sans"/>
              </a:rPr>
              <a:t>stage 0</a:t>
            </a: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”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      </a:t>
            </a: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(for individuals that develop to stage 1 in the same year they            are born)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1620000" y="3730320"/>
            <a:ext cx="5399280" cy="188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</TotalTime>
  <Application>LibreOffice/6.4.7.2$Linux_X86_64 LibreOffice_project/40$Build-2</Application>
  <Words>1413</Words>
  <Paragraphs>373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2017-01-05T09:45:00Z</dcterms:created>
  <dc:creator>Damaris Zurell</dc:creator>
  <dc:description/>
  <dc:language>en-GB</dc:language>
  <cp:lastModifiedBy>Anne Malchow</cp:lastModifiedBy>
  <dcterms:modified xsi:type="dcterms:W3CDTF">2022-05-27T12:47:15Z</dcterms:modified>
  <cp:revision>1689</cp:revision>
  <dc:subject/>
  <dc:title>Presentation 3 - RangeShiftR Details - Workshop at IBS 2022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28</vt:i4>
  </property>
</Properties>
</file>